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2"/>
  </p:notesMasterIdLst>
  <p:handoutMasterIdLst>
    <p:handoutMasterId r:id="rId43"/>
  </p:handoutMasterIdLst>
  <p:sldIdLst>
    <p:sldId id="256" r:id="rId2"/>
    <p:sldId id="673" r:id="rId3"/>
    <p:sldId id="475" r:id="rId4"/>
    <p:sldId id="668" r:id="rId5"/>
    <p:sldId id="476" r:id="rId6"/>
    <p:sldId id="399" r:id="rId7"/>
    <p:sldId id="398" r:id="rId8"/>
    <p:sldId id="383" r:id="rId9"/>
    <p:sldId id="304" r:id="rId10"/>
    <p:sldId id="679" r:id="rId11"/>
    <p:sldId id="303" r:id="rId12"/>
    <p:sldId id="400" r:id="rId13"/>
    <p:sldId id="387" r:id="rId14"/>
    <p:sldId id="384" r:id="rId15"/>
    <p:sldId id="301" r:id="rId16"/>
    <p:sldId id="388" r:id="rId17"/>
    <p:sldId id="389" r:id="rId18"/>
    <p:sldId id="401" r:id="rId19"/>
    <p:sldId id="390" r:id="rId20"/>
    <p:sldId id="391" r:id="rId21"/>
    <p:sldId id="392" r:id="rId22"/>
    <p:sldId id="299" r:id="rId23"/>
    <p:sldId id="300" r:id="rId24"/>
    <p:sldId id="395" r:id="rId25"/>
    <p:sldId id="259" r:id="rId26"/>
    <p:sldId id="257" r:id="rId27"/>
    <p:sldId id="264" r:id="rId28"/>
    <p:sldId id="258" r:id="rId29"/>
    <p:sldId id="260" r:id="rId30"/>
    <p:sldId id="266" r:id="rId31"/>
    <p:sldId id="263" r:id="rId32"/>
    <p:sldId id="261" r:id="rId33"/>
    <p:sldId id="678" r:id="rId34"/>
    <p:sldId id="675" r:id="rId35"/>
    <p:sldId id="676" r:id="rId36"/>
    <p:sldId id="677" r:id="rId37"/>
    <p:sldId id="680" r:id="rId38"/>
    <p:sldId id="318" r:id="rId39"/>
    <p:sldId id="328"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9AB3A"/>
    <a:srgbClr val="D6A839"/>
    <a:srgbClr val="323B4A"/>
    <a:srgbClr val="5E8FB8"/>
    <a:srgbClr val="DCDEE3"/>
    <a:srgbClr val="C7C8CD"/>
    <a:srgbClr val="70AE46"/>
    <a:srgbClr val="59758A"/>
    <a:srgbClr val="637E93"/>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82231" autoAdjust="0"/>
  </p:normalViewPr>
  <p:slideViewPr>
    <p:cSldViewPr snapToGrid="0" snapToObjects="1">
      <p:cViewPr varScale="1">
        <p:scale>
          <a:sx n="91" d="100"/>
          <a:sy n="91" d="100"/>
        </p:scale>
        <p:origin x="3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1D3E6-2965-4980-A001-853B61BACCC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02CEE16-5B8F-424A-80AF-C6CE1FBF9F09}">
      <dgm:prSet custT="1"/>
      <dgm:spPr/>
      <dgm:t>
        <a:bodyPr/>
        <a:lstStyle/>
        <a:p>
          <a:r>
            <a:rPr lang="en-GB" sz="2000" dirty="0"/>
            <a:t>Scientific fields </a:t>
          </a:r>
          <a:r>
            <a:rPr lang="en-GB" sz="2000" dirty="0">
              <a:sym typeface="Wingdings" pitchFamily="2" charset="2"/>
            </a:rPr>
            <a:t> </a:t>
          </a:r>
        </a:p>
        <a:p>
          <a:r>
            <a:rPr lang="en-GB" sz="2000" dirty="0"/>
            <a:t>Data-driven</a:t>
          </a:r>
          <a:endParaRPr lang="en-US" sz="2000" dirty="0"/>
        </a:p>
      </dgm:t>
    </dgm:pt>
    <dgm:pt modelId="{7C870DE4-642F-4DE0-805A-8214D85C4144}" type="parTrans" cxnId="{179B7CAF-5151-4247-B678-A8A16AF9DDB0}">
      <dgm:prSet/>
      <dgm:spPr/>
      <dgm:t>
        <a:bodyPr/>
        <a:lstStyle/>
        <a:p>
          <a:endParaRPr lang="en-US"/>
        </a:p>
      </dgm:t>
    </dgm:pt>
    <dgm:pt modelId="{3D6707B2-F6ED-465A-8A34-8979905437F0}" type="sibTrans" cxnId="{179B7CAF-5151-4247-B678-A8A16AF9DDB0}">
      <dgm:prSet/>
      <dgm:spPr/>
      <dgm:t>
        <a:bodyPr/>
        <a:lstStyle/>
        <a:p>
          <a:endParaRPr lang="en-US"/>
        </a:p>
      </dgm:t>
    </dgm:pt>
    <dgm:pt modelId="{DBCE1917-F244-41A7-A425-A87C827138B1}">
      <dgm:prSet custT="1"/>
      <dgm:spPr/>
      <dgm:t>
        <a:bodyPr/>
        <a:lstStyle/>
        <a:p>
          <a:r>
            <a:rPr lang="en-GB" sz="2000" dirty="0"/>
            <a:t>Astronomy, Geosciences,  Meteorology,, Bioinformatics </a:t>
          </a:r>
          <a:endParaRPr lang="en-US" sz="2000" dirty="0"/>
        </a:p>
      </dgm:t>
    </dgm:pt>
    <dgm:pt modelId="{250847F4-9416-4B86-98BD-F7CE69F52275}" type="parTrans" cxnId="{80F01251-BBD0-4790-87A6-68D07426F052}">
      <dgm:prSet/>
      <dgm:spPr/>
      <dgm:t>
        <a:bodyPr/>
        <a:lstStyle/>
        <a:p>
          <a:endParaRPr lang="en-US"/>
        </a:p>
      </dgm:t>
    </dgm:pt>
    <dgm:pt modelId="{3E35820C-D320-4E43-9BBE-FDAEE35DB3A5}" type="sibTrans" cxnId="{80F01251-BBD0-4790-87A6-68D07426F052}">
      <dgm:prSet/>
      <dgm:spPr/>
      <dgm:t>
        <a:bodyPr/>
        <a:lstStyle/>
        <a:p>
          <a:endParaRPr lang="en-US"/>
        </a:p>
      </dgm:t>
    </dgm:pt>
    <dgm:pt modelId="{E5055929-B9EF-4614-81A8-16E3CF4A9123}">
      <dgm:prSet custT="1"/>
      <dgm:spPr/>
      <dgm:t>
        <a:bodyPr/>
        <a:lstStyle/>
        <a:p>
          <a:r>
            <a:rPr lang="en-GB" sz="2000" dirty="0"/>
            <a:t>Common points </a:t>
          </a:r>
          <a:endParaRPr lang="en-US" sz="2000" dirty="0"/>
        </a:p>
      </dgm:t>
    </dgm:pt>
    <dgm:pt modelId="{128D1AFC-DE09-4048-9F6D-8053CBDF854E}" type="parTrans" cxnId="{83E22151-2A15-4DCA-8889-1951351CDA8B}">
      <dgm:prSet/>
      <dgm:spPr/>
      <dgm:t>
        <a:bodyPr/>
        <a:lstStyle/>
        <a:p>
          <a:endParaRPr lang="en-US"/>
        </a:p>
      </dgm:t>
    </dgm:pt>
    <dgm:pt modelId="{55B82924-4700-4B7D-ADD6-863907E53289}" type="sibTrans" cxnId="{83E22151-2A15-4DCA-8889-1951351CDA8B}">
      <dgm:prSet/>
      <dgm:spPr/>
      <dgm:t>
        <a:bodyPr/>
        <a:lstStyle/>
        <a:p>
          <a:endParaRPr lang="en-US"/>
        </a:p>
      </dgm:t>
    </dgm:pt>
    <dgm:pt modelId="{D04FD691-3647-41F6-890B-C68F9BC281D1}">
      <dgm:prSet custT="1"/>
      <dgm:spPr/>
      <dgm:t>
        <a:bodyPr/>
        <a:lstStyle/>
        <a:p>
          <a:r>
            <a:rPr lang="en-GB" sz="2000" dirty="0"/>
            <a:t>Big complex data sets </a:t>
          </a:r>
          <a:endParaRPr lang="en-US" sz="2000" dirty="0"/>
        </a:p>
      </dgm:t>
    </dgm:pt>
    <dgm:pt modelId="{DDBD830B-E7D3-4901-9AF6-96F7F5E978C7}" type="parTrans" cxnId="{77C31AA9-76E6-4109-9955-9E232F96FC9D}">
      <dgm:prSet/>
      <dgm:spPr/>
      <dgm:t>
        <a:bodyPr/>
        <a:lstStyle/>
        <a:p>
          <a:endParaRPr lang="en-US"/>
        </a:p>
      </dgm:t>
    </dgm:pt>
    <dgm:pt modelId="{EE7027B3-FB7C-4FF0-A81A-A2E36A409FE3}" type="sibTrans" cxnId="{77C31AA9-76E6-4109-9955-9E232F96FC9D}">
      <dgm:prSet/>
      <dgm:spPr/>
      <dgm:t>
        <a:bodyPr/>
        <a:lstStyle/>
        <a:p>
          <a:endParaRPr lang="en-US"/>
        </a:p>
      </dgm:t>
    </dgm:pt>
    <dgm:pt modelId="{1A927C6A-0788-4DAA-A3AC-BCCF806408C2}">
      <dgm:prSet custT="1"/>
      <dgm:spPr/>
      <dgm:t>
        <a:bodyPr/>
        <a:lstStyle/>
        <a:p>
          <a:r>
            <a:rPr lang="en-GB" sz="2000" dirty="0"/>
            <a:t>Need to be analysed</a:t>
          </a:r>
          <a:endParaRPr lang="en-US" sz="2000" dirty="0"/>
        </a:p>
      </dgm:t>
    </dgm:pt>
    <dgm:pt modelId="{A2B81DDD-D2A0-49B9-BF89-CD5E21D10FDD}" type="parTrans" cxnId="{2A107376-F8A0-4FC9-98DD-AD36023739CA}">
      <dgm:prSet/>
      <dgm:spPr/>
      <dgm:t>
        <a:bodyPr/>
        <a:lstStyle/>
        <a:p>
          <a:endParaRPr lang="en-US"/>
        </a:p>
      </dgm:t>
    </dgm:pt>
    <dgm:pt modelId="{E7A056C4-A00A-4643-B92D-69D1381ABD8C}" type="sibTrans" cxnId="{2A107376-F8A0-4FC9-98DD-AD36023739CA}">
      <dgm:prSet/>
      <dgm:spPr/>
      <dgm:t>
        <a:bodyPr/>
        <a:lstStyle/>
        <a:p>
          <a:endParaRPr lang="en-US"/>
        </a:p>
      </dgm:t>
    </dgm:pt>
    <dgm:pt modelId="{9A661F1F-D074-44F5-96D1-0C5ACA58209A}">
      <dgm:prSet custT="1"/>
      <dgm:spPr/>
      <dgm:t>
        <a:bodyPr/>
        <a:lstStyle/>
        <a:p>
          <a:r>
            <a:rPr lang="en-GB" sz="2000" dirty="0"/>
            <a:t>Numerous software tools</a:t>
          </a:r>
          <a:endParaRPr lang="en-US" sz="2000" dirty="0"/>
        </a:p>
      </dgm:t>
    </dgm:pt>
    <dgm:pt modelId="{5A99CA85-9710-4A77-BDD1-CD069FB54C1E}" type="parTrans" cxnId="{1599D624-94E7-4116-96C9-C0E12FBE2562}">
      <dgm:prSet/>
      <dgm:spPr/>
      <dgm:t>
        <a:bodyPr/>
        <a:lstStyle/>
        <a:p>
          <a:endParaRPr lang="en-US"/>
        </a:p>
      </dgm:t>
    </dgm:pt>
    <dgm:pt modelId="{F03654C0-129C-4029-9EE1-B556626F4311}" type="sibTrans" cxnId="{1599D624-94E7-4116-96C9-C0E12FBE2562}">
      <dgm:prSet/>
      <dgm:spPr/>
      <dgm:t>
        <a:bodyPr/>
        <a:lstStyle/>
        <a:p>
          <a:endParaRPr lang="en-US"/>
        </a:p>
      </dgm:t>
    </dgm:pt>
    <dgm:pt modelId="{34041BD7-2349-49DC-AB78-A09EAE140518}">
      <dgm:prSet custT="1"/>
      <dgm:spPr/>
      <dgm:t>
        <a:bodyPr/>
        <a:lstStyle/>
        <a:p>
          <a:r>
            <a:rPr lang="en-GB" sz="2000" dirty="0"/>
            <a:t>Data transformation and visualisation   </a:t>
          </a:r>
          <a:endParaRPr lang="en-US" sz="2000" dirty="0"/>
        </a:p>
      </dgm:t>
    </dgm:pt>
    <dgm:pt modelId="{AA97B7C4-3289-4E10-82EC-A0BE80D0B22E}" type="parTrans" cxnId="{5DF1E976-0619-4BB9-9E52-E4ACDD84AA60}">
      <dgm:prSet/>
      <dgm:spPr/>
      <dgm:t>
        <a:bodyPr/>
        <a:lstStyle/>
        <a:p>
          <a:endParaRPr lang="en-US"/>
        </a:p>
      </dgm:t>
    </dgm:pt>
    <dgm:pt modelId="{4EEFE0B1-D94B-4927-998D-CE2E42E48A7D}" type="sibTrans" cxnId="{5DF1E976-0619-4BB9-9E52-E4ACDD84AA60}">
      <dgm:prSet/>
      <dgm:spPr/>
      <dgm:t>
        <a:bodyPr/>
        <a:lstStyle/>
        <a:p>
          <a:endParaRPr lang="en-US"/>
        </a:p>
      </dgm:t>
    </dgm:pt>
    <dgm:pt modelId="{613711E8-8E34-4241-8DE9-21DF966866AE}" type="pres">
      <dgm:prSet presAssocID="{1201D3E6-2965-4980-A001-853B61BACCC9}" presName="root" presStyleCnt="0">
        <dgm:presLayoutVars>
          <dgm:dir/>
          <dgm:resizeHandles val="exact"/>
        </dgm:presLayoutVars>
      </dgm:prSet>
      <dgm:spPr/>
    </dgm:pt>
    <dgm:pt modelId="{1171E013-FA65-4B08-BB60-496ACF189EAB}" type="pres">
      <dgm:prSet presAssocID="{C02CEE16-5B8F-424A-80AF-C6CE1FBF9F09}" presName="compNode" presStyleCnt="0"/>
      <dgm:spPr/>
    </dgm:pt>
    <dgm:pt modelId="{EE4260EE-0877-4C6D-B045-99DE3104E455}" type="pres">
      <dgm:prSet presAssocID="{C02CEE16-5B8F-424A-80AF-C6CE1FBF9F09}" presName="bgRect" presStyleLbl="bgShp" presStyleIdx="0" presStyleCnt="2" custScaleY="132283"/>
      <dgm:spPr/>
    </dgm:pt>
    <dgm:pt modelId="{85237E92-9BD5-4D0B-AE7B-C36D8A1CDF04}" type="pres">
      <dgm:prSet presAssocID="{C02CEE16-5B8F-424A-80AF-C6CE1FBF9F09}" presName="iconRect" presStyleLbl="node1" presStyleIdx="0" presStyleCnt="2" custScaleX="198719" custScaleY="197999" custLinFactNeighborX="3196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dgm:spPr>
      <dgm:extLst/>
    </dgm:pt>
    <dgm:pt modelId="{45634D55-4E01-4D91-AE4C-23542F7E64E7}" type="pres">
      <dgm:prSet presAssocID="{C02CEE16-5B8F-424A-80AF-C6CE1FBF9F09}" presName="spaceRect" presStyleCnt="0"/>
      <dgm:spPr/>
    </dgm:pt>
    <dgm:pt modelId="{7302EF4B-5BC8-4B68-BB47-BE8F26F55A07}" type="pres">
      <dgm:prSet presAssocID="{C02CEE16-5B8F-424A-80AF-C6CE1FBF9F09}" presName="parTx" presStyleLbl="revTx" presStyleIdx="0" presStyleCnt="4" custScaleX="79510">
        <dgm:presLayoutVars>
          <dgm:chMax val="0"/>
          <dgm:chPref val="0"/>
        </dgm:presLayoutVars>
      </dgm:prSet>
      <dgm:spPr/>
    </dgm:pt>
    <dgm:pt modelId="{AC1592D1-5251-4F79-85C7-F97D55C6EBA0}" type="pres">
      <dgm:prSet presAssocID="{C02CEE16-5B8F-424A-80AF-C6CE1FBF9F09}" presName="desTx" presStyleLbl="revTx" presStyleIdx="1" presStyleCnt="4" custScaleX="84371">
        <dgm:presLayoutVars/>
      </dgm:prSet>
      <dgm:spPr/>
    </dgm:pt>
    <dgm:pt modelId="{401766EB-28EC-4E97-AA08-15AEC5C97757}" type="pres">
      <dgm:prSet presAssocID="{3D6707B2-F6ED-465A-8A34-8979905437F0}" presName="sibTrans" presStyleCnt="0"/>
      <dgm:spPr/>
    </dgm:pt>
    <dgm:pt modelId="{06548182-7F04-4BD0-9BA4-3B1BE25FE599}" type="pres">
      <dgm:prSet presAssocID="{E5055929-B9EF-4614-81A8-16E3CF4A9123}" presName="compNode" presStyleCnt="0"/>
      <dgm:spPr/>
    </dgm:pt>
    <dgm:pt modelId="{574A2853-81B7-4451-92B8-F1D8E212C285}" type="pres">
      <dgm:prSet presAssocID="{E5055929-B9EF-4614-81A8-16E3CF4A9123}" presName="bgRect" presStyleLbl="bgShp" presStyleIdx="1" presStyleCnt="2" custScaleY="137570" custLinFactNeighborX="-1151" custLinFactNeighborY="3062"/>
      <dgm:spPr/>
    </dgm:pt>
    <dgm:pt modelId="{916D5E30-ECF9-4FDF-8983-7EEC4DE17DE0}" type="pres">
      <dgm:prSet presAssocID="{E5055929-B9EF-4614-81A8-16E3CF4A9123}" presName="iconRect" presStyleLbl="node1" presStyleIdx="1" presStyleCnt="2"/>
      <dgm:spPr>
        <a:blipFill>
          <a:blip xmlns:r="http://schemas.openxmlformats.org/officeDocument/2006/relationships" r:embed="rId2"/>
          <a:srcRect/>
          <a:stretch>
            <a:fillRect/>
          </a:stretch>
        </a:blipFill>
        <a:ln>
          <a:noFill/>
        </a:ln>
      </dgm:spPr>
      <dgm:extLst/>
    </dgm:pt>
    <dgm:pt modelId="{61233737-7C2F-478F-8F7A-31D4F0EF8CC8}" type="pres">
      <dgm:prSet presAssocID="{E5055929-B9EF-4614-81A8-16E3CF4A9123}" presName="spaceRect" presStyleCnt="0"/>
      <dgm:spPr/>
    </dgm:pt>
    <dgm:pt modelId="{F9AAF538-D197-4064-8DC6-0655A5FF9A70}" type="pres">
      <dgm:prSet presAssocID="{E5055929-B9EF-4614-81A8-16E3CF4A9123}" presName="parTx" presStyleLbl="revTx" presStyleIdx="2" presStyleCnt="4">
        <dgm:presLayoutVars>
          <dgm:chMax val="0"/>
          <dgm:chPref val="0"/>
        </dgm:presLayoutVars>
      </dgm:prSet>
      <dgm:spPr/>
    </dgm:pt>
    <dgm:pt modelId="{DFA50F95-1F03-4748-B094-5CE389982322}" type="pres">
      <dgm:prSet presAssocID="{E5055929-B9EF-4614-81A8-16E3CF4A9123}" presName="desTx" presStyleLbl="revTx" presStyleIdx="3" presStyleCnt="4" custScaleX="146445" custScaleY="133941">
        <dgm:presLayoutVars/>
      </dgm:prSet>
      <dgm:spPr/>
    </dgm:pt>
  </dgm:ptLst>
  <dgm:cxnLst>
    <dgm:cxn modelId="{950DB00E-DAC1-4421-92B4-C4464F29B485}" type="presOf" srcId="{1201D3E6-2965-4980-A001-853B61BACCC9}" destId="{613711E8-8E34-4241-8DE9-21DF966866AE}" srcOrd="0" destOrd="0" presId="urn:microsoft.com/office/officeart/2018/2/layout/IconVerticalSolidList"/>
    <dgm:cxn modelId="{1599D624-94E7-4116-96C9-C0E12FBE2562}" srcId="{E5055929-B9EF-4614-81A8-16E3CF4A9123}" destId="{9A661F1F-D074-44F5-96D1-0C5ACA58209A}" srcOrd="2" destOrd="0" parTransId="{5A99CA85-9710-4A77-BDD1-CD069FB54C1E}" sibTransId="{F03654C0-129C-4029-9EE1-B556626F4311}"/>
    <dgm:cxn modelId="{1438C630-5B19-4B73-A111-D532AEE035C5}" type="presOf" srcId="{D04FD691-3647-41F6-890B-C68F9BC281D1}" destId="{DFA50F95-1F03-4748-B094-5CE389982322}" srcOrd="0" destOrd="0" presId="urn:microsoft.com/office/officeart/2018/2/layout/IconVerticalSolidList"/>
    <dgm:cxn modelId="{524D0144-649E-469F-992E-B3A112B5FE40}" type="presOf" srcId="{C02CEE16-5B8F-424A-80AF-C6CE1FBF9F09}" destId="{7302EF4B-5BC8-4B68-BB47-BE8F26F55A07}" srcOrd="0" destOrd="0" presId="urn:microsoft.com/office/officeart/2018/2/layout/IconVerticalSolidList"/>
    <dgm:cxn modelId="{80F01251-BBD0-4790-87A6-68D07426F052}" srcId="{C02CEE16-5B8F-424A-80AF-C6CE1FBF9F09}" destId="{DBCE1917-F244-41A7-A425-A87C827138B1}" srcOrd="0" destOrd="0" parTransId="{250847F4-9416-4B86-98BD-F7CE69F52275}" sibTransId="{3E35820C-D320-4E43-9BBE-FDAEE35DB3A5}"/>
    <dgm:cxn modelId="{83E22151-2A15-4DCA-8889-1951351CDA8B}" srcId="{1201D3E6-2965-4980-A001-853B61BACCC9}" destId="{E5055929-B9EF-4614-81A8-16E3CF4A9123}" srcOrd="1" destOrd="0" parTransId="{128D1AFC-DE09-4048-9F6D-8053CBDF854E}" sibTransId="{55B82924-4700-4B7D-ADD6-863907E53289}"/>
    <dgm:cxn modelId="{E65B1172-E88A-45A2-96EE-5806071ABEBC}" type="presOf" srcId="{1A927C6A-0788-4DAA-A3AC-BCCF806408C2}" destId="{DFA50F95-1F03-4748-B094-5CE389982322}" srcOrd="0" destOrd="1" presId="urn:microsoft.com/office/officeart/2018/2/layout/IconVerticalSolidList"/>
    <dgm:cxn modelId="{2A107376-F8A0-4FC9-98DD-AD36023739CA}" srcId="{E5055929-B9EF-4614-81A8-16E3CF4A9123}" destId="{1A927C6A-0788-4DAA-A3AC-BCCF806408C2}" srcOrd="1" destOrd="0" parTransId="{A2B81DDD-D2A0-49B9-BF89-CD5E21D10FDD}" sibTransId="{E7A056C4-A00A-4643-B92D-69D1381ABD8C}"/>
    <dgm:cxn modelId="{5DF1E976-0619-4BB9-9E52-E4ACDD84AA60}" srcId="{E5055929-B9EF-4614-81A8-16E3CF4A9123}" destId="{34041BD7-2349-49DC-AB78-A09EAE140518}" srcOrd="3" destOrd="0" parTransId="{AA97B7C4-3289-4E10-82EC-A0BE80D0B22E}" sibTransId="{4EEFE0B1-D94B-4927-998D-CE2E42E48A7D}"/>
    <dgm:cxn modelId="{D9488584-2180-4B33-B70D-B84C9E16EF7C}" type="presOf" srcId="{E5055929-B9EF-4614-81A8-16E3CF4A9123}" destId="{F9AAF538-D197-4064-8DC6-0655A5FF9A70}" srcOrd="0" destOrd="0" presId="urn:microsoft.com/office/officeart/2018/2/layout/IconVerticalSolidList"/>
    <dgm:cxn modelId="{10D728A3-487C-468C-9DC8-701246BB3670}" type="presOf" srcId="{34041BD7-2349-49DC-AB78-A09EAE140518}" destId="{DFA50F95-1F03-4748-B094-5CE389982322}" srcOrd="0" destOrd="3" presId="urn:microsoft.com/office/officeart/2018/2/layout/IconVerticalSolidList"/>
    <dgm:cxn modelId="{77C31AA9-76E6-4109-9955-9E232F96FC9D}" srcId="{E5055929-B9EF-4614-81A8-16E3CF4A9123}" destId="{D04FD691-3647-41F6-890B-C68F9BC281D1}" srcOrd="0" destOrd="0" parTransId="{DDBD830B-E7D3-4901-9AF6-96F7F5E978C7}" sibTransId="{EE7027B3-FB7C-4FF0-A81A-A2E36A409FE3}"/>
    <dgm:cxn modelId="{179B7CAF-5151-4247-B678-A8A16AF9DDB0}" srcId="{1201D3E6-2965-4980-A001-853B61BACCC9}" destId="{C02CEE16-5B8F-424A-80AF-C6CE1FBF9F09}" srcOrd="0" destOrd="0" parTransId="{7C870DE4-642F-4DE0-805A-8214D85C4144}" sibTransId="{3D6707B2-F6ED-465A-8A34-8979905437F0}"/>
    <dgm:cxn modelId="{B5383CE9-A37F-486D-BE7C-3DCAF6968AD3}" type="presOf" srcId="{DBCE1917-F244-41A7-A425-A87C827138B1}" destId="{AC1592D1-5251-4F79-85C7-F97D55C6EBA0}" srcOrd="0" destOrd="0" presId="urn:microsoft.com/office/officeart/2018/2/layout/IconVerticalSolidList"/>
    <dgm:cxn modelId="{35391EEF-B986-43F6-9577-76927F05EA63}" type="presOf" srcId="{9A661F1F-D074-44F5-96D1-0C5ACA58209A}" destId="{DFA50F95-1F03-4748-B094-5CE389982322}" srcOrd="0" destOrd="2" presId="urn:microsoft.com/office/officeart/2018/2/layout/IconVerticalSolidList"/>
    <dgm:cxn modelId="{210F20D7-57AE-4F18-98C0-0919C01D1550}" type="presParOf" srcId="{613711E8-8E34-4241-8DE9-21DF966866AE}" destId="{1171E013-FA65-4B08-BB60-496ACF189EAB}" srcOrd="0" destOrd="0" presId="urn:microsoft.com/office/officeart/2018/2/layout/IconVerticalSolidList"/>
    <dgm:cxn modelId="{B11A6F42-5D32-45B1-A6D9-B751CD60DD76}" type="presParOf" srcId="{1171E013-FA65-4B08-BB60-496ACF189EAB}" destId="{EE4260EE-0877-4C6D-B045-99DE3104E455}" srcOrd="0" destOrd="0" presId="urn:microsoft.com/office/officeart/2018/2/layout/IconVerticalSolidList"/>
    <dgm:cxn modelId="{D4983360-9033-4C89-B90E-FDE185296EA0}" type="presParOf" srcId="{1171E013-FA65-4B08-BB60-496ACF189EAB}" destId="{85237E92-9BD5-4D0B-AE7B-C36D8A1CDF04}" srcOrd="1" destOrd="0" presId="urn:microsoft.com/office/officeart/2018/2/layout/IconVerticalSolidList"/>
    <dgm:cxn modelId="{9B2606F1-800A-4B47-8BA3-0850A616E085}" type="presParOf" srcId="{1171E013-FA65-4B08-BB60-496ACF189EAB}" destId="{45634D55-4E01-4D91-AE4C-23542F7E64E7}" srcOrd="2" destOrd="0" presId="urn:microsoft.com/office/officeart/2018/2/layout/IconVerticalSolidList"/>
    <dgm:cxn modelId="{CCCF4AD2-E830-4E6F-8592-195B90FCD9C4}" type="presParOf" srcId="{1171E013-FA65-4B08-BB60-496ACF189EAB}" destId="{7302EF4B-5BC8-4B68-BB47-BE8F26F55A07}" srcOrd="3" destOrd="0" presId="urn:microsoft.com/office/officeart/2018/2/layout/IconVerticalSolidList"/>
    <dgm:cxn modelId="{AC3CDC9E-9874-49A5-A7BF-55DAA07401B9}" type="presParOf" srcId="{1171E013-FA65-4B08-BB60-496ACF189EAB}" destId="{AC1592D1-5251-4F79-85C7-F97D55C6EBA0}" srcOrd="4" destOrd="0" presId="urn:microsoft.com/office/officeart/2018/2/layout/IconVerticalSolidList"/>
    <dgm:cxn modelId="{786350EB-7065-4477-865E-280AF139BE92}" type="presParOf" srcId="{613711E8-8E34-4241-8DE9-21DF966866AE}" destId="{401766EB-28EC-4E97-AA08-15AEC5C97757}" srcOrd="1" destOrd="0" presId="urn:microsoft.com/office/officeart/2018/2/layout/IconVerticalSolidList"/>
    <dgm:cxn modelId="{D5FF10D4-0976-4BDE-93B1-10AFA62CD767}" type="presParOf" srcId="{613711E8-8E34-4241-8DE9-21DF966866AE}" destId="{06548182-7F04-4BD0-9BA4-3B1BE25FE599}" srcOrd="2" destOrd="0" presId="urn:microsoft.com/office/officeart/2018/2/layout/IconVerticalSolidList"/>
    <dgm:cxn modelId="{61F9648D-A7C9-49E8-9466-F41E95529AFB}" type="presParOf" srcId="{06548182-7F04-4BD0-9BA4-3B1BE25FE599}" destId="{574A2853-81B7-4451-92B8-F1D8E212C285}" srcOrd="0" destOrd="0" presId="urn:microsoft.com/office/officeart/2018/2/layout/IconVerticalSolidList"/>
    <dgm:cxn modelId="{F62D6405-CB9F-4B07-A834-841CB90E1203}" type="presParOf" srcId="{06548182-7F04-4BD0-9BA4-3B1BE25FE599}" destId="{916D5E30-ECF9-4FDF-8983-7EEC4DE17DE0}" srcOrd="1" destOrd="0" presId="urn:microsoft.com/office/officeart/2018/2/layout/IconVerticalSolidList"/>
    <dgm:cxn modelId="{EA08C97A-381D-484A-8B1A-8D08872E047A}" type="presParOf" srcId="{06548182-7F04-4BD0-9BA4-3B1BE25FE599}" destId="{61233737-7C2F-478F-8F7A-31D4F0EF8CC8}" srcOrd="2" destOrd="0" presId="urn:microsoft.com/office/officeart/2018/2/layout/IconVerticalSolidList"/>
    <dgm:cxn modelId="{95704E08-6198-48DA-9599-BF9E17CF59BD}" type="presParOf" srcId="{06548182-7F04-4BD0-9BA4-3B1BE25FE599}" destId="{F9AAF538-D197-4064-8DC6-0655A5FF9A70}" srcOrd="3" destOrd="0" presId="urn:microsoft.com/office/officeart/2018/2/layout/IconVerticalSolidList"/>
    <dgm:cxn modelId="{90677AC7-92B7-4FD4-970F-0A4B9D388174}" type="presParOf" srcId="{06548182-7F04-4BD0-9BA4-3B1BE25FE599}" destId="{DFA50F95-1F03-4748-B094-5CE38998232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2B1C2-4371-42D6-A35A-002279415291}"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D76D9D6A-0D19-4826-8B77-914EDB7FDFA1}">
      <dgm:prSet/>
      <dgm:spPr/>
      <dgm:t>
        <a:bodyPr/>
        <a:lstStyle/>
        <a:p>
          <a:r>
            <a:rPr lang="en-US"/>
            <a:t>Automatically handle large amount of data </a:t>
          </a:r>
        </a:p>
      </dgm:t>
    </dgm:pt>
    <dgm:pt modelId="{CE01AD1B-0526-4854-839E-15782222A965}" type="parTrans" cxnId="{DBD9768B-72E3-46BF-98A3-3D1DA916F929}">
      <dgm:prSet/>
      <dgm:spPr/>
      <dgm:t>
        <a:bodyPr/>
        <a:lstStyle/>
        <a:p>
          <a:endParaRPr lang="en-US"/>
        </a:p>
      </dgm:t>
    </dgm:pt>
    <dgm:pt modelId="{312CF381-AD26-4BC4-98D6-EFC5E113AB34}" type="sibTrans" cxnId="{DBD9768B-72E3-46BF-98A3-3D1DA916F929}">
      <dgm:prSet/>
      <dgm:spPr/>
      <dgm:t>
        <a:bodyPr/>
        <a:lstStyle/>
        <a:p>
          <a:endParaRPr lang="en-US"/>
        </a:p>
      </dgm:t>
    </dgm:pt>
    <dgm:pt modelId="{DC2FE822-41B0-4731-9A09-9C392D16B263}">
      <dgm:prSet/>
      <dgm:spPr/>
      <dgm:t>
        <a:bodyPr/>
        <a:lstStyle/>
        <a:p>
          <a:r>
            <a:rPr lang="en-US"/>
            <a:t>Computational steps:</a:t>
          </a:r>
        </a:p>
      </dgm:t>
    </dgm:pt>
    <dgm:pt modelId="{5E21E8D4-2421-4CA0-962B-8D920AE9E30B}" type="parTrans" cxnId="{8D7136A4-22A0-4BB2-A792-0B4EA4B137D8}">
      <dgm:prSet/>
      <dgm:spPr/>
      <dgm:t>
        <a:bodyPr/>
        <a:lstStyle/>
        <a:p>
          <a:endParaRPr lang="en-US"/>
        </a:p>
      </dgm:t>
    </dgm:pt>
    <dgm:pt modelId="{4A73297E-3980-4955-A3D5-44EACB33A75B}" type="sibTrans" cxnId="{8D7136A4-22A0-4BB2-A792-0B4EA4B137D8}">
      <dgm:prSet/>
      <dgm:spPr/>
      <dgm:t>
        <a:bodyPr/>
        <a:lstStyle/>
        <a:p>
          <a:endParaRPr lang="en-US"/>
        </a:p>
      </dgm:t>
    </dgm:pt>
    <dgm:pt modelId="{C5EE86E3-3085-4DCF-87C4-3D2B768A263F}">
      <dgm:prSet/>
      <dgm:spPr/>
      <dgm:t>
        <a:bodyPr/>
        <a:lstStyle/>
        <a:p>
          <a:r>
            <a:rPr lang="en-US"/>
            <a:t>Speed</a:t>
          </a:r>
        </a:p>
      </dgm:t>
    </dgm:pt>
    <dgm:pt modelId="{C63BF72A-3090-4EA8-BD90-41D4E3DC88E2}" type="parTrans" cxnId="{9B66C548-555B-42BA-9539-94B5C752B1CA}">
      <dgm:prSet/>
      <dgm:spPr/>
      <dgm:t>
        <a:bodyPr/>
        <a:lstStyle/>
        <a:p>
          <a:endParaRPr lang="en-US"/>
        </a:p>
      </dgm:t>
    </dgm:pt>
    <dgm:pt modelId="{1F4A23FB-8DEA-43B3-BF47-B3CE28DCCF06}" type="sibTrans" cxnId="{9B66C548-555B-42BA-9539-94B5C752B1CA}">
      <dgm:prSet/>
      <dgm:spPr/>
      <dgm:t>
        <a:bodyPr/>
        <a:lstStyle/>
        <a:p>
          <a:endParaRPr lang="en-US"/>
        </a:p>
      </dgm:t>
    </dgm:pt>
    <dgm:pt modelId="{75CBAD3C-4EAB-407C-84A5-1CD290A94FBD}">
      <dgm:prSet/>
      <dgm:spPr/>
      <dgm:t>
        <a:bodyPr/>
        <a:lstStyle/>
        <a:p>
          <a:r>
            <a:rPr lang="en-US"/>
            <a:t>Scalability</a:t>
          </a:r>
        </a:p>
      </dgm:t>
    </dgm:pt>
    <dgm:pt modelId="{52112316-03C5-45E9-A07D-2E1075737929}" type="parTrans" cxnId="{191BF982-B77C-4FF4-83B7-E3FE229834FF}">
      <dgm:prSet/>
      <dgm:spPr/>
      <dgm:t>
        <a:bodyPr/>
        <a:lstStyle/>
        <a:p>
          <a:endParaRPr lang="en-US"/>
        </a:p>
      </dgm:t>
    </dgm:pt>
    <dgm:pt modelId="{CF81B1D6-8ACE-4B4C-9A15-AD0AE3E3BEFA}" type="sibTrans" cxnId="{191BF982-B77C-4FF4-83B7-E3FE229834FF}">
      <dgm:prSet/>
      <dgm:spPr/>
      <dgm:t>
        <a:bodyPr/>
        <a:lstStyle/>
        <a:p>
          <a:endParaRPr lang="en-US"/>
        </a:p>
      </dgm:t>
    </dgm:pt>
    <dgm:pt modelId="{680B0A27-B260-4EBF-A587-3AD0065FA0D2}">
      <dgm:prSet/>
      <dgm:spPr/>
      <dgm:t>
        <a:bodyPr/>
        <a:lstStyle/>
        <a:p>
          <a:r>
            <a:rPr lang="en-US"/>
            <a:t>Flexibility</a:t>
          </a:r>
        </a:p>
      </dgm:t>
    </dgm:pt>
    <dgm:pt modelId="{823C70F3-F1D2-431D-B468-1D6584333F6D}" type="parTrans" cxnId="{FFB94D74-BFE1-41C1-AC82-46E9AB1C5D94}">
      <dgm:prSet/>
      <dgm:spPr/>
      <dgm:t>
        <a:bodyPr/>
        <a:lstStyle/>
        <a:p>
          <a:endParaRPr lang="en-US"/>
        </a:p>
      </dgm:t>
    </dgm:pt>
    <dgm:pt modelId="{32707BB6-6DD1-47CE-B6E8-6A63F19615FF}" type="sibTrans" cxnId="{FFB94D74-BFE1-41C1-AC82-46E9AB1C5D94}">
      <dgm:prSet/>
      <dgm:spPr/>
      <dgm:t>
        <a:bodyPr/>
        <a:lstStyle/>
        <a:p>
          <a:endParaRPr lang="en-US"/>
        </a:p>
      </dgm:t>
    </dgm:pt>
    <dgm:pt modelId="{4D9FAD43-6DBB-4D6E-A0F3-4B6852D6CE54}">
      <dgm:prSet/>
      <dgm:spPr/>
      <dgm:t>
        <a:bodyPr/>
        <a:lstStyle/>
        <a:p>
          <a:r>
            <a:rPr lang="en-US" dirty="0"/>
            <a:t>Robustly </a:t>
          </a:r>
        </a:p>
      </dgm:t>
    </dgm:pt>
    <dgm:pt modelId="{38A5785A-00B7-4F49-B91F-F91E0A0B1182}" type="parTrans" cxnId="{FA4B0624-7B1F-441A-9609-B79ECF78B03F}">
      <dgm:prSet/>
      <dgm:spPr/>
      <dgm:t>
        <a:bodyPr/>
        <a:lstStyle/>
        <a:p>
          <a:endParaRPr lang="en-US"/>
        </a:p>
      </dgm:t>
    </dgm:pt>
    <dgm:pt modelId="{680FED0A-1975-4F15-9723-1FF4C2793648}" type="sibTrans" cxnId="{FA4B0624-7B1F-441A-9609-B79ECF78B03F}">
      <dgm:prSet/>
      <dgm:spPr/>
      <dgm:t>
        <a:bodyPr/>
        <a:lstStyle/>
        <a:p>
          <a:endParaRPr lang="en-US"/>
        </a:p>
      </dgm:t>
    </dgm:pt>
    <dgm:pt modelId="{EDAAC122-7FCB-1F40-BA62-034DC2E434D7}" type="pres">
      <dgm:prSet presAssocID="{B8B2B1C2-4371-42D6-A35A-002279415291}" presName="cycle" presStyleCnt="0">
        <dgm:presLayoutVars>
          <dgm:dir/>
          <dgm:resizeHandles val="exact"/>
        </dgm:presLayoutVars>
      </dgm:prSet>
      <dgm:spPr/>
    </dgm:pt>
    <dgm:pt modelId="{41C4851F-99D4-8242-B789-8DBDCC14F65E}" type="pres">
      <dgm:prSet presAssocID="{D76D9D6A-0D19-4826-8B77-914EDB7FDFA1}" presName="node" presStyleLbl="node1" presStyleIdx="0" presStyleCnt="2">
        <dgm:presLayoutVars>
          <dgm:bulletEnabled val="1"/>
        </dgm:presLayoutVars>
      </dgm:prSet>
      <dgm:spPr/>
    </dgm:pt>
    <dgm:pt modelId="{9CAFEA26-9349-AF46-8252-12C800D4FE82}" type="pres">
      <dgm:prSet presAssocID="{D76D9D6A-0D19-4826-8B77-914EDB7FDFA1}" presName="spNode" presStyleCnt="0"/>
      <dgm:spPr/>
    </dgm:pt>
    <dgm:pt modelId="{E5D0DAE2-4E5E-1E4D-8862-229D32BBB744}" type="pres">
      <dgm:prSet presAssocID="{312CF381-AD26-4BC4-98D6-EFC5E113AB34}" presName="sibTrans" presStyleLbl="sibTrans1D1" presStyleIdx="0" presStyleCnt="2"/>
      <dgm:spPr/>
    </dgm:pt>
    <dgm:pt modelId="{941B9A4F-7102-FA45-86FC-E4D10F743A4A}" type="pres">
      <dgm:prSet presAssocID="{DC2FE822-41B0-4731-9A09-9C392D16B263}" presName="node" presStyleLbl="node1" presStyleIdx="1" presStyleCnt="2">
        <dgm:presLayoutVars>
          <dgm:bulletEnabled val="1"/>
        </dgm:presLayoutVars>
      </dgm:prSet>
      <dgm:spPr/>
    </dgm:pt>
    <dgm:pt modelId="{40E7A45F-2254-FE4B-AE85-D2A574671EFA}" type="pres">
      <dgm:prSet presAssocID="{DC2FE822-41B0-4731-9A09-9C392D16B263}" presName="spNode" presStyleCnt="0"/>
      <dgm:spPr/>
    </dgm:pt>
    <dgm:pt modelId="{22E951FA-0AA7-924D-9BF0-AFFB19516F96}" type="pres">
      <dgm:prSet presAssocID="{4A73297E-3980-4955-A3D5-44EACB33A75B}" presName="sibTrans" presStyleLbl="sibTrans1D1" presStyleIdx="1" presStyleCnt="2"/>
      <dgm:spPr/>
    </dgm:pt>
  </dgm:ptLst>
  <dgm:cxnLst>
    <dgm:cxn modelId="{499B4413-9D76-0043-95E8-E703CB343696}" type="presOf" srcId="{680B0A27-B260-4EBF-A587-3AD0065FA0D2}" destId="{941B9A4F-7102-FA45-86FC-E4D10F743A4A}" srcOrd="0" destOrd="3" presId="urn:microsoft.com/office/officeart/2005/8/layout/cycle6"/>
    <dgm:cxn modelId="{FA4B0624-7B1F-441A-9609-B79ECF78B03F}" srcId="{DC2FE822-41B0-4731-9A09-9C392D16B263}" destId="{4D9FAD43-6DBB-4D6E-A0F3-4B6852D6CE54}" srcOrd="3" destOrd="0" parTransId="{38A5785A-00B7-4F49-B91F-F91E0A0B1182}" sibTransId="{680FED0A-1975-4F15-9723-1FF4C2793648}"/>
    <dgm:cxn modelId="{C08BC62F-730D-BB4D-A50E-EB851232F144}" type="presOf" srcId="{4A73297E-3980-4955-A3D5-44EACB33A75B}" destId="{22E951FA-0AA7-924D-9BF0-AFFB19516F96}" srcOrd="0" destOrd="0" presId="urn:microsoft.com/office/officeart/2005/8/layout/cycle6"/>
    <dgm:cxn modelId="{9B66C548-555B-42BA-9539-94B5C752B1CA}" srcId="{DC2FE822-41B0-4731-9A09-9C392D16B263}" destId="{C5EE86E3-3085-4DCF-87C4-3D2B768A263F}" srcOrd="0" destOrd="0" parTransId="{C63BF72A-3090-4EA8-BD90-41D4E3DC88E2}" sibTransId="{1F4A23FB-8DEA-43B3-BF47-B3CE28DCCF06}"/>
    <dgm:cxn modelId="{EF7B2765-B542-6943-A1DB-2373EF844A89}" type="presOf" srcId="{4D9FAD43-6DBB-4D6E-A0F3-4B6852D6CE54}" destId="{941B9A4F-7102-FA45-86FC-E4D10F743A4A}" srcOrd="0" destOrd="4" presId="urn:microsoft.com/office/officeart/2005/8/layout/cycle6"/>
    <dgm:cxn modelId="{2D4B1573-DFC5-8247-8917-809487BC03D7}" type="presOf" srcId="{DC2FE822-41B0-4731-9A09-9C392D16B263}" destId="{941B9A4F-7102-FA45-86FC-E4D10F743A4A}" srcOrd="0" destOrd="0" presId="urn:microsoft.com/office/officeart/2005/8/layout/cycle6"/>
    <dgm:cxn modelId="{FFB94D74-BFE1-41C1-AC82-46E9AB1C5D94}" srcId="{DC2FE822-41B0-4731-9A09-9C392D16B263}" destId="{680B0A27-B260-4EBF-A587-3AD0065FA0D2}" srcOrd="2" destOrd="0" parTransId="{823C70F3-F1D2-431D-B468-1D6584333F6D}" sibTransId="{32707BB6-6DD1-47CE-B6E8-6A63F19615FF}"/>
    <dgm:cxn modelId="{DB3F8E78-91A8-EA49-9C6E-42768F372413}" type="presOf" srcId="{B8B2B1C2-4371-42D6-A35A-002279415291}" destId="{EDAAC122-7FCB-1F40-BA62-034DC2E434D7}" srcOrd="0" destOrd="0" presId="urn:microsoft.com/office/officeart/2005/8/layout/cycle6"/>
    <dgm:cxn modelId="{191BF982-B77C-4FF4-83B7-E3FE229834FF}" srcId="{DC2FE822-41B0-4731-9A09-9C392D16B263}" destId="{75CBAD3C-4EAB-407C-84A5-1CD290A94FBD}" srcOrd="1" destOrd="0" parTransId="{52112316-03C5-45E9-A07D-2E1075737929}" sibTransId="{CF81B1D6-8ACE-4B4C-9A15-AD0AE3E3BEFA}"/>
    <dgm:cxn modelId="{DBD9768B-72E3-46BF-98A3-3D1DA916F929}" srcId="{B8B2B1C2-4371-42D6-A35A-002279415291}" destId="{D76D9D6A-0D19-4826-8B77-914EDB7FDFA1}" srcOrd="0" destOrd="0" parTransId="{CE01AD1B-0526-4854-839E-15782222A965}" sibTransId="{312CF381-AD26-4BC4-98D6-EFC5E113AB34}"/>
    <dgm:cxn modelId="{8F692E8D-20DB-234D-9B33-B986209748D4}" type="presOf" srcId="{C5EE86E3-3085-4DCF-87C4-3D2B768A263F}" destId="{941B9A4F-7102-FA45-86FC-E4D10F743A4A}" srcOrd="0" destOrd="1" presId="urn:microsoft.com/office/officeart/2005/8/layout/cycle6"/>
    <dgm:cxn modelId="{8D7136A4-22A0-4BB2-A792-0B4EA4B137D8}" srcId="{B8B2B1C2-4371-42D6-A35A-002279415291}" destId="{DC2FE822-41B0-4731-9A09-9C392D16B263}" srcOrd="1" destOrd="0" parTransId="{5E21E8D4-2421-4CA0-962B-8D920AE9E30B}" sibTransId="{4A73297E-3980-4955-A3D5-44EACB33A75B}"/>
    <dgm:cxn modelId="{8CAD72A8-4A53-F54D-8736-39FF837F41A7}" type="presOf" srcId="{D76D9D6A-0D19-4826-8B77-914EDB7FDFA1}" destId="{41C4851F-99D4-8242-B789-8DBDCC14F65E}" srcOrd="0" destOrd="0" presId="urn:microsoft.com/office/officeart/2005/8/layout/cycle6"/>
    <dgm:cxn modelId="{188B76D3-DAE4-BF41-9423-194CAD0F6412}" type="presOf" srcId="{312CF381-AD26-4BC4-98D6-EFC5E113AB34}" destId="{E5D0DAE2-4E5E-1E4D-8862-229D32BBB744}" srcOrd="0" destOrd="0" presId="urn:microsoft.com/office/officeart/2005/8/layout/cycle6"/>
    <dgm:cxn modelId="{0F37E8F8-4681-E44A-A82D-269DD4F664B0}" type="presOf" srcId="{75CBAD3C-4EAB-407C-84A5-1CD290A94FBD}" destId="{941B9A4F-7102-FA45-86FC-E4D10F743A4A}" srcOrd="0" destOrd="2" presId="urn:microsoft.com/office/officeart/2005/8/layout/cycle6"/>
    <dgm:cxn modelId="{FCFDC7EF-0DEB-DD46-8AC3-E26321AC8623}" type="presParOf" srcId="{EDAAC122-7FCB-1F40-BA62-034DC2E434D7}" destId="{41C4851F-99D4-8242-B789-8DBDCC14F65E}" srcOrd="0" destOrd="0" presId="urn:microsoft.com/office/officeart/2005/8/layout/cycle6"/>
    <dgm:cxn modelId="{A5C84F44-005F-9143-AD7B-B0CB909FB911}" type="presParOf" srcId="{EDAAC122-7FCB-1F40-BA62-034DC2E434D7}" destId="{9CAFEA26-9349-AF46-8252-12C800D4FE82}" srcOrd="1" destOrd="0" presId="urn:microsoft.com/office/officeart/2005/8/layout/cycle6"/>
    <dgm:cxn modelId="{DEF05581-CCA3-0943-BF96-D6979BB446B0}" type="presParOf" srcId="{EDAAC122-7FCB-1F40-BA62-034DC2E434D7}" destId="{E5D0DAE2-4E5E-1E4D-8862-229D32BBB744}" srcOrd="2" destOrd="0" presId="urn:microsoft.com/office/officeart/2005/8/layout/cycle6"/>
    <dgm:cxn modelId="{410AC3B4-C737-3B49-9A2C-31E5AC179AC8}" type="presParOf" srcId="{EDAAC122-7FCB-1F40-BA62-034DC2E434D7}" destId="{941B9A4F-7102-FA45-86FC-E4D10F743A4A}" srcOrd="3" destOrd="0" presId="urn:microsoft.com/office/officeart/2005/8/layout/cycle6"/>
    <dgm:cxn modelId="{64B4D38F-4771-AE43-B2A0-9A4C1BDD987D}" type="presParOf" srcId="{EDAAC122-7FCB-1F40-BA62-034DC2E434D7}" destId="{40E7A45F-2254-FE4B-AE85-D2A574671EFA}" srcOrd="4" destOrd="0" presId="urn:microsoft.com/office/officeart/2005/8/layout/cycle6"/>
    <dgm:cxn modelId="{928C0002-1A71-F34C-973F-B178C5105291}" type="presParOf" srcId="{EDAAC122-7FCB-1F40-BA62-034DC2E434D7}" destId="{22E951FA-0AA7-924D-9BF0-AFFB19516F9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EF11C-C909-49D3-8651-7267F2A32BE9}" type="doc">
      <dgm:prSet loTypeId="urn:microsoft.com/office/officeart/2018/5/layout/CenteredIconLabelDescriptionList" loCatId="icon" qsTypeId="urn:microsoft.com/office/officeart/2005/8/quickstyle/simple5" qsCatId="simple" csTypeId="urn:microsoft.com/office/officeart/2018/5/colors/Iconchunking_neutralbg_accent4_2" csCatId="accent4" phldr="1"/>
      <dgm:spPr/>
      <dgm:t>
        <a:bodyPr/>
        <a:lstStyle/>
        <a:p>
          <a:endParaRPr lang="en-US"/>
        </a:p>
      </dgm:t>
    </dgm:pt>
    <dgm:pt modelId="{2B5B4635-2659-44AC-B5D7-25EB052032F8}">
      <dgm:prSet custT="1"/>
      <dgm:spPr/>
      <dgm:t>
        <a:bodyPr/>
        <a:lstStyle/>
        <a:p>
          <a:pPr>
            <a:lnSpc>
              <a:spcPct val="100000"/>
            </a:lnSpc>
            <a:defRPr b="1"/>
          </a:pPr>
          <a:r>
            <a:rPr lang="en-GB" sz="2000" dirty="0"/>
            <a:t>Seismology</a:t>
          </a:r>
          <a:endParaRPr lang="en-US" sz="1400" dirty="0"/>
        </a:p>
      </dgm:t>
    </dgm:pt>
    <dgm:pt modelId="{FDC083BF-F4BF-49F7-8680-AB24BF79A8A4}" type="parTrans" cxnId="{87FEC09C-DAA5-4959-BEE7-CBB19B83D88A}">
      <dgm:prSet/>
      <dgm:spPr/>
      <dgm:t>
        <a:bodyPr/>
        <a:lstStyle/>
        <a:p>
          <a:endParaRPr lang="en-US"/>
        </a:p>
      </dgm:t>
    </dgm:pt>
    <dgm:pt modelId="{990992C6-4959-4731-9644-8EF457DD35AD}" type="sibTrans" cxnId="{87FEC09C-DAA5-4959-BEE7-CBB19B83D88A}">
      <dgm:prSet/>
      <dgm:spPr/>
      <dgm:t>
        <a:bodyPr/>
        <a:lstStyle/>
        <a:p>
          <a:endParaRPr lang="en-US"/>
        </a:p>
      </dgm:t>
    </dgm:pt>
    <dgm:pt modelId="{DFB28246-F638-4066-BD8C-D29B41521D0E}">
      <dgm:prSet custT="1"/>
      <dgm:spPr/>
      <dgm:t>
        <a:bodyPr/>
        <a:lstStyle/>
        <a:p>
          <a:pPr>
            <a:lnSpc>
              <a:spcPct val="100000"/>
            </a:lnSpc>
            <a:defRPr b="1"/>
          </a:pPr>
          <a:r>
            <a:rPr lang="en-GB" sz="2000" dirty="0"/>
            <a:t>Scientific Workflows:</a:t>
          </a:r>
        </a:p>
        <a:p>
          <a:pPr>
            <a:lnSpc>
              <a:spcPct val="100000"/>
            </a:lnSpc>
            <a:defRPr b="1"/>
          </a:pPr>
          <a:r>
            <a:rPr lang="en-US" sz="2000" dirty="0"/>
            <a:t>dispel4py</a:t>
          </a:r>
        </a:p>
        <a:p>
          <a:pPr>
            <a:lnSpc>
              <a:spcPct val="100000"/>
            </a:lnSpc>
            <a:defRPr b="1"/>
          </a:pPr>
          <a:r>
            <a:rPr lang="en-US" sz="2000" dirty="0"/>
            <a:t>Pegasus</a:t>
          </a:r>
        </a:p>
        <a:p>
          <a:pPr>
            <a:lnSpc>
              <a:spcPct val="100000"/>
            </a:lnSpc>
            <a:defRPr b="1"/>
          </a:pPr>
          <a:r>
            <a:rPr lang="en-US" sz="2000" dirty="0"/>
            <a:t>CWL</a:t>
          </a:r>
        </a:p>
      </dgm:t>
    </dgm:pt>
    <dgm:pt modelId="{BEFA1814-1783-4B62-A3E9-1A061E8AAD8F}" type="parTrans" cxnId="{D1B9BB3C-4DE3-4813-8B86-9F283DAE10E1}">
      <dgm:prSet/>
      <dgm:spPr/>
      <dgm:t>
        <a:bodyPr/>
        <a:lstStyle/>
        <a:p>
          <a:endParaRPr lang="en-US"/>
        </a:p>
      </dgm:t>
    </dgm:pt>
    <dgm:pt modelId="{204C4689-E6DD-4C0B-90AC-717350567F83}" type="sibTrans" cxnId="{D1B9BB3C-4DE3-4813-8B86-9F283DAE10E1}">
      <dgm:prSet/>
      <dgm:spPr/>
      <dgm:t>
        <a:bodyPr/>
        <a:lstStyle/>
        <a:p>
          <a:endParaRPr lang="en-US"/>
        </a:p>
      </dgm:t>
    </dgm:pt>
    <dgm:pt modelId="{1F0481E9-B052-4BF5-853F-DD09180117B3}">
      <dgm:prSet custT="1"/>
      <dgm:spPr/>
      <dgm:t>
        <a:bodyPr/>
        <a:lstStyle/>
        <a:p>
          <a:pPr>
            <a:lnSpc>
              <a:spcPct val="100000"/>
            </a:lnSpc>
            <a:defRPr b="1"/>
          </a:pPr>
          <a:r>
            <a:rPr lang="en-GB" sz="2000" dirty="0"/>
            <a:t>Computing environments:</a:t>
          </a:r>
        </a:p>
        <a:p>
          <a:pPr>
            <a:lnSpc>
              <a:spcPct val="100000"/>
            </a:lnSpc>
            <a:defRPr b="1"/>
          </a:pPr>
          <a:r>
            <a:rPr lang="en-GB" sz="2000" dirty="0"/>
            <a:t>HPC Clusters</a:t>
          </a:r>
        </a:p>
        <a:p>
          <a:pPr>
            <a:lnSpc>
              <a:spcPct val="100000"/>
            </a:lnSpc>
            <a:defRPr b="1"/>
          </a:pPr>
          <a:r>
            <a:rPr lang="en-GB" sz="2000" dirty="0"/>
            <a:t>Cloud</a:t>
          </a:r>
          <a:endParaRPr lang="en-US" sz="2000" dirty="0"/>
        </a:p>
      </dgm:t>
    </dgm:pt>
    <dgm:pt modelId="{2027A493-BFD9-479A-B88E-6413E22EC3C8}" type="parTrans" cxnId="{D19D166E-C045-4299-8AF3-399DEF4BD0BF}">
      <dgm:prSet/>
      <dgm:spPr/>
      <dgm:t>
        <a:bodyPr/>
        <a:lstStyle/>
        <a:p>
          <a:endParaRPr lang="en-US"/>
        </a:p>
      </dgm:t>
    </dgm:pt>
    <dgm:pt modelId="{31C57C25-D00B-45F1-9DE4-A575161CBBAA}" type="sibTrans" cxnId="{D19D166E-C045-4299-8AF3-399DEF4BD0BF}">
      <dgm:prSet/>
      <dgm:spPr/>
      <dgm:t>
        <a:bodyPr/>
        <a:lstStyle/>
        <a:p>
          <a:endParaRPr lang="en-US"/>
        </a:p>
      </dgm:t>
    </dgm:pt>
    <dgm:pt modelId="{4C797FEC-49C0-43A7-9FEA-06E4D6762B3C}">
      <dgm:prSet/>
      <dgm:spPr/>
      <dgm:t>
        <a:bodyPr/>
        <a:lstStyle/>
        <a:p>
          <a:pPr>
            <a:lnSpc>
              <a:spcPct val="100000"/>
            </a:lnSpc>
          </a:pPr>
          <a:r>
            <a:rPr lang="en-GB" dirty="0"/>
            <a:t>  </a:t>
          </a:r>
          <a:endParaRPr lang="en-US" dirty="0"/>
        </a:p>
      </dgm:t>
    </dgm:pt>
    <dgm:pt modelId="{8931C90F-20EF-4F79-B1E4-3F98FA26A0FB}" type="parTrans" cxnId="{D531FD0D-1AD5-4BBB-AAD9-F604F01E9430}">
      <dgm:prSet/>
      <dgm:spPr/>
      <dgm:t>
        <a:bodyPr/>
        <a:lstStyle/>
        <a:p>
          <a:endParaRPr lang="en-US"/>
        </a:p>
      </dgm:t>
    </dgm:pt>
    <dgm:pt modelId="{9BB15ED2-885F-484A-A791-0B6F388D9BDB}" type="sibTrans" cxnId="{D531FD0D-1AD5-4BBB-AAD9-F604F01E9430}">
      <dgm:prSet/>
      <dgm:spPr/>
      <dgm:t>
        <a:bodyPr/>
        <a:lstStyle/>
        <a:p>
          <a:endParaRPr lang="en-US"/>
        </a:p>
      </dgm:t>
    </dgm:pt>
    <dgm:pt modelId="{862005A4-5FF6-415E-9C35-FF1E0EAE92C4}" type="pres">
      <dgm:prSet presAssocID="{6EFEF11C-C909-49D3-8651-7267F2A32BE9}" presName="root" presStyleCnt="0">
        <dgm:presLayoutVars>
          <dgm:dir/>
          <dgm:resizeHandles val="exact"/>
        </dgm:presLayoutVars>
      </dgm:prSet>
      <dgm:spPr/>
    </dgm:pt>
    <dgm:pt modelId="{0F9694E8-36AC-457D-A414-0EFD59BD9B3A}" type="pres">
      <dgm:prSet presAssocID="{2B5B4635-2659-44AC-B5D7-25EB052032F8}" presName="compNode" presStyleCnt="0"/>
      <dgm:spPr/>
    </dgm:pt>
    <dgm:pt modelId="{2C7943D7-24F1-4CFD-A8CB-C5C6967B7308}" type="pres">
      <dgm:prSet presAssocID="{2B5B4635-2659-44AC-B5D7-25EB052032F8}" presName="iconRect" presStyleLbl="node1" presStyleIdx="0" presStyleCnt="3" custScaleX="138390" custScaleY="135003"/>
      <dgm:spPr>
        <a:blipFill>
          <a:blip xmlns:r="http://schemas.openxmlformats.org/officeDocument/2006/relationships" r:embed="rId1"/>
          <a:srcRect/>
          <a:stretch>
            <a:fillRect t="-1000" b="-1000"/>
          </a:stretch>
        </a:blipFill>
      </dgm:spPr>
      <dgm:extLst/>
    </dgm:pt>
    <dgm:pt modelId="{5FF73FAC-6002-466C-95D4-C579A4681838}" type="pres">
      <dgm:prSet presAssocID="{2B5B4635-2659-44AC-B5D7-25EB052032F8}" presName="iconSpace" presStyleCnt="0"/>
      <dgm:spPr/>
    </dgm:pt>
    <dgm:pt modelId="{E1471C3B-9BDB-404C-84B8-CB0D8FF21CCF}" type="pres">
      <dgm:prSet presAssocID="{2B5B4635-2659-44AC-B5D7-25EB052032F8}" presName="parTx" presStyleLbl="revTx" presStyleIdx="0" presStyleCnt="6" custLinFactNeighborX="-349" custLinFactNeighborY="15543">
        <dgm:presLayoutVars>
          <dgm:chMax val="0"/>
          <dgm:chPref val="0"/>
        </dgm:presLayoutVars>
      </dgm:prSet>
      <dgm:spPr/>
    </dgm:pt>
    <dgm:pt modelId="{AD05E947-959E-4D3C-94E5-92ECF2D15FA3}" type="pres">
      <dgm:prSet presAssocID="{2B5B4635-2659-44AC-B5D7-25EB052032F8}" presName="txSpace" presStyleCnt="0"/>
      <dgm:spPr/>
    </dgm:pt>
    <dgm:pt modelId="{8A441BAD-55A1-487C-BC08-955D568CDD4A}" type="pres">
      <dgm:prSet presAssocID="{2B5B4635-2659-44AC-B5D7-25EB052032F8}" presName="desTx" presStyleLbl="revTx" presStyleIdx="1" presStyleCnt="6">
        <dgm:presLayoutVars/>
      </dgm:prSet>
      <dgm:spPr/>
    </dgm:pt>
    <dgm:pt modelId="{A72C8700-1941-4B3C-BDBC-67E5AB8697D2}" type="pres">
      <dgm:prSet presAssocID="{990992C6-4959-4731-9644-8EF457DD35AD}" presName="sibTrans" presStyleCnt="0"/>
      <dgm:spPr/>
    </dgm:pt>
    <dgm:pt modelId="{FA676B57-54AE-401B-8742-C8561DD763CD}" type="pres">
      <dgm:prSet presAssocID="{DFB28246-F638-4066-BD8C-D29B41521D0E}" presName="compNode" presStyleCnt="0"/>
      <dgm:spPr/>
    </dgm:pt>
    <dgm:pt modelId="{01B81345-9E32-443F-B266-209CB2D01CD0}" type="pres">
      <dgm:prSet presAssocID="{DFB28246-F638-4066-BD8C-D29B41521D0E}" presName="iconRect" presStyleLbl="node1" presStyleIdx="1" presStyleCnt="3" custScaleX="157989" custScaleY="1217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D226DA40-D205-4184-9E11-8B181231B878}" type="pres">
      <dgm:prSet presAssocID="{DFB28246-F638-4066-BD8C-D29B41521D0E}" presName="iconSpace" presStyleCnt="0"/>
      <dgm:spPr/>
    </dgm:pt>
    <dgm:pt modelId="{9B6CD589-B73D-4E98-BDBD-3B88E9CEF986}" type="pres">
      <dgm:prSet presAssocID="{DFB28246-F638-4066-BD8C-D29B41521D0E}" presName="parTx" presStyleLbl="revTx" presStyleIdx="2" presStyleCnt="6">
        <dgm:presLayoutVars>
          <dgm:chMax val="0"/>
          <dgm:chPref val="0"/>
        </dgm:presLayoutVars>
      </dgm:prSet>
      <dgm:spPr/>
    </dgm:pt>
    <dgm:pt modelId="{45C3401C-A131-4640-8D07-93AA6AC2B0C2}" type="pres">
      <dgm:prSet presAssocID="{DFB28246-F638-4066-BD8C-D29B41521D0E}" presName="txSpace" presStyleCnt="0"/>
      <dgm:spPr/>
    </dgm:pt>
    <dgm:pt modelId="{B17389B4-64CC-4A20-BB77-C035F3B5B90C}" type="pres">
      <dgm:prSet presAssocID="{DFB28246-F638-4066-BD8C-D29B41521D0E}" presName="desTx" presStyleLbl="revTx" presStyleIdx="3" presStyleCnt="6">
        <dgm:presLayoutVars/>
      </dgm:prSet>
      <dgm:spPr/>
    </dgm:pt>
    <dgm:pt modelId="{E8B9C6E9-6804-48ED-9FF9-A810518931F6}" type="pres">
      <dgm:prSet presAssocID="{204C4689-E6DD-4C0B-90AC-717350567F83}" presName="sibTrans" presStyleCnt="0"/>
      <dgm:spPr/>
    </dgm:pt>
    <dgm:pt modelId="{9FC7AAC9-A625-4B60-9A1B-787BA1B14A1F}" type="pres">
      <dgm:prSet presAssocID="{1F0481E9-B052-4BF5-853F-DD09180117B3}" presName="compNode" presStyleCnt="0"/>
      <dgm:spPr/>
    </dgm:pt>
    <dgm:pt modelId="{51BE72D3-6104-428B-9FBF-27C1B4C0B755}" type="pres">
      <dgm:prSet presAssocID="{1F0481E9-B052-4BF5-853F-DD09180117B3}" presName="iconRect" presStyleLbl="node1" presStyleIdx="2" presStyleCnt="3" custScaleX="114399" custScaleY="13381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CD37C518-9289-4A77-9142-11F28AC68EB5}" type="pres">
      <dgm:prSet presAssocID="{1F0481E9-B052-4BF5-853F-DD09180117B3}" presName="iconSpace" presStyleCnt="0"/>
      <dgm:spPr/>
    </dgm:pt>
    <dgm:pt modelId="{ABA7A630-E322-43E2-8917-ED8A3B5E27C3}" type="pres">
      <dgm:prSet presAssocID="{1F0481E9-B052-4BF5-853F-DD09180117B3}" presName="parTx" presStyleLbl="revTx" presStyleIdx="4" presStyleCnt="6">
        <dgm:presLayoutVars>
          <dgm:chMax val="0"/>
          <dgm:chPref val="0"/>
        </dgm:presLayoutVars>
      </dgm:prSet>
      <dgm:spPr/>
    </dgm:pt>
    <dgm:pt modelId="{6CF3CD80-0772-4A9E-BB12-F8B9EF431149}" type="pres">
      <dgm:prSet presAssocID="{1F0481E9-B052-4BF5-853F-DD09180117B3}" presName="txSpace" presStyleCnt="0"/>
      <dgm:spPr/>
    </dgm:pt>
    <dgm:pt modelId="{B28AAFFC-61F3-4789-85F7-B0C847A3EF08}" type="pres">
      <dgm:prSet presAssocID="{1F0481E9-B052-4BF5-853F-DD09180117B3}" presName="desTx" presStyleLbl="revTx" presStyleIdx="5" presStyleCnt="6">
        <dgm:presLayoutVars/>
      </dgm:prSet>
      <dgm:spPr/>
    </dgm:pt>
  </dgm:ptLst>
  <dgm:cxnLst>
    <dgm:cxn modelId="{D531FD0D-1AD5-4BBB-AAD9-F604F01E9430}" srcId="{1F0481E9-B052-4BF5-853F-DD09180117B3}" destId="{4C797FEC-49C0-43A7-9FEA-06E4D6762B3C}" srcOrd="0" destOrd="0" parTransId="{8931C90F-20EF-4F79-B1E4-3F98FA26A0FB}" sibTransId="{9BB15ED2-885F-484A-A791-0B6F388D9BDB}"/>
    <dgm:cxn modelId="{A53BED39-9563-6546-83F8-2F44A6CA16F9}" type="presOf" srcId="{DFB28246-F638-4066-BD8C-D29B41521D0E}" destId="{9B6CD589-B73D-4E98-BDBD-3B88E9CEF986}" srcOrd="0" destOrd="0" presId="urn:microsoft.com/office/officeart/2018/5/layout/CenteredIconLabelDescriptionList"/>
    <dgm:cxn modelId="{D1B9BB3C-4DE3-4813-8B86-9F283DAE10E1}" srcId="{6EFEF11C-C909-49D3-8651-7267F2A32BE9}" destId="{DFB28246-F638-4066-BD8C-D29B41521D0E}" srcOrd="1" destOrd="0" parTransId="{BEFA1814-1783-4B62-A3E9-1A061E8AAD8F}" sibTransId="{204C4689-E6DD-4C0B-90AC-717350567F83}"/>
    <dgm:cxn modelId="{74B12155-9DFD-E74E-8EDA-601854504B14}" type="presOf" srcId="{6EFEF11C-C909-49D3-8651-7267F2A32BE9}" destId="{862005A4-5FF6-415E-9C35-FF1E0EAE92C4}" srcOrd="0" destOrd="0" presId="urn:microsoft.com/office/officeart/2018/5/layout/CenteredIconLabelDescriptionList"/>
    <dgm:cxn modelId="{DAE1CD5B-1409-754C-A099-7989498D87F2}" type="presOf" srcId="{2B5B4635-2659-44AC-B5D7-25EB052032F8}" destId="{E1471C3B-9BDB-404C-84B8-CB0D8FF21CCF}" srcOrd="0" destOrd="0" presId="urn:microsoft.com/office/officeart/2018/5/layout/CenteredIconLabelDescriptionList"/>
    <dgm:cxn modelId="{286F8F60-3FC6-C648-94B5-2377945D70EA}" type="presOf" srcId="{1F0481E9-B052-4BF5-853F-DD09180117B3}" destId="{ABA7A630-E322-43E2-8917-ED8A3B5E27C3}" srcOrd="0" destOrd="0" presId="urn:microsoft.com/office/officeart/2018/5/layout/CenteredIconLabelDescriptionList"/>
    <dgm:cxn modelId="{D19D166E-C045-4299-8AF3-399DEF4BD0BF}" srcId="{6EFEF11C-C909-49D3-8651-7267F2A32BE9}" destId="{1F0481E9-B052-4BF5-853F-DD09180117B3}" srcOrd="2" destOrd="0" parTransId="{2027A493-BFD9-479A-B88E-6413E22EC3C8}" sibTransId="{31C57C25-D00B-45F1-9DE4-A575161CBBAA}"/>
    <dgm:cxn modelId="{D5A33298-4329-0641-814E-E95C9E638985}" type="presOf" srcId="{4C797FEC-49C0-43A7-9FEA-06E4D6762B3C}" destId="{B28AAFFC-61F3-4789-85F7-B0C847A3EF08}" srcOrd="0" destOrd="0" presId="urn:microsoft.com/office/officeart/2018/5/layout/CenteredIconLabelDescriptionList"/>
    <dgm:cxn modelId="{87FEC09C-DAA5-4959-BEE7-CBB19B83D88A}" srcId="{6EFEF11C-C909-49D3-8651-7267F2A32BE9}" destId="{2B5B4635-2659-44AC-B5D7-25EB052032F8}" srcOrd="0" destOrd="0" parTransId="{FDC083BF-F4BF-49F7-8680-AB24BF79A8A4}" sibTransId="{990992C6-4959-4731-9644-8EF457DD35AD}"/>
    <dgm:cxn modelId="{0C253777-E7D8-6F46-9490-FEEED2DF9792}" type="presParOf" srcId="{862005A4-5FF6-415E-9C35-FF1E0EAE92C4}" destId="{0F9694E8-36AC-457D-A414-0EFD59BD9B3A}" srcOrd="0" destOrd="0" presId="urn:microsoft.com/office/officeart/2018/5/layout/CenteredIconLabelDescriptionList"/>
    <dgm:cxn modelId="{759E4E99-1490-9049-9874-3BCF8721B7EF}" type="presParOf" srcId="{0F9694E8-36AC-457D-A414-0EFD59BD9B3A}" destId="{2C7943D7-24F1-4CFD-A8CB-C5C6967B7308}" srcOrd="0" destOrd="0" presId="urn:microsoft.com/office/officeart/2018/5/layout/CenteredIconLabelDescriptionList"/>
    <dgm:cxn modelId="{F862677C-54FB-C948-A12F-96C9C5090CFF}" type="presParOf" srcId="{0F9694E8-36AC-457D-A414-0EFD59BD9B3A}" destId="{5FF73FAC-6002-466C-95D4-C579A4681838}" srcOrd="1" destOrd="0" presId="urn:microsoft.com/office/officeart/2018/5/layout/CenteredIconLabelDescriptionList"/>
    <dgm:cxn modelId="{30AFDFE2-6E71-0844-8269-03A4DD4A68FC}" type="presParOf" srcId="{0F9694E8-36AC-457D-A414-0EFD59BD9B3A}" destId="{E1471C3B-9BDB-404C-84B8-CB0D8FF21CCF}" srcOrd="2" destOrd="0" presId="urn:microsoft.com/office/officeart/2018/5/layout/CenteredIconLabelDescriptionList"/>
    <dgm:cxn modelId="{2537F300-15CF-204B-B996-A9DBE0688D7F}" type="presParOf" srcId="{0F9694E8-36AC-457D-A414-0EFD59BD9B3A}" destId="{AD05E947-959E-4D3C-94E5-92ECF2D15FA3}" srcOrd="3" destOrd="0" presId="urn:microsoft.com/office/officeart/2018/5/layout/CenteredIconLabelDescriptionList"/>
    <dgm:cxn modelId="{94B180AC-1CDA-8B40-9AA7-197C7A45C32C}" type="presParOf" srcId="{0F9694E8-36AC-457D-A414-0EFD59BD9B3A}" destId="{8A441BAD-55A1-487C-BC08-955D568CDD4A}" srcOrd="4" destOrd="0" presId="urn:microsoft.com/office/officeart/2018/5/layout/CenteredIconLabelDescriptionList"/>
    <dgm:cxn modelId="{B3C01444-576B-C046-A1F4-9963C328AACB}" type="presParOf" srcId="{862005A4-5FF6-415E-9C35-FF1E0EAE92C4}" destId="{A72C8700-1941-4B3C-BDBC-67E5AB8697D2}" srcOrd="1" destOrd="0" presId="urn:microsoft.com/office/officeart/2018/5/layout/CenteredIconLabelDescriptionList"/>
    <dgm:cxn modelId="{C87A967B-5511-C949-B1B7-7BE663814D41}" type="presParOf" srcId="{862005A4-5FF6-415E-9C35-FF1E0EAE92C4}" destId="{FA676B57-54AE-401B-8742-C8561DD763CD}" srcOrd="2" destOrd="0" presId="urn:microsoft.com/office/officeart/2018/5/layout/CenteredIconLabelDescriptionList"/>
    <dgm:cxn modelId="{E14480B4-A392-F44E-B156-F727D02E2AA2}" type="presParOf" srcId="{FA676B57-54AE-401B-8742-C8561DD763CD}" destId="{01B81345-9E32-443F-B266-209CB2D01CD0}" srcOrd="0" destOrd="0" presId="urn:microsoft.com/office/officeart/2018/5/layout/CenteredIconLabelDescriptionList"/>
    <dgm:cxn modelId="{D7A77AD2-69D5-584E-92E0-97D5ACFE80BF}" type="presParOf" srcId="{FA676B57-54AE-401B-8742-C8561DD763CD}" destId="{D226DA40-D205-4184-9E11-8B181231B878}" srcOrd="1" destOrd="0" presId="urn:microsoft.com/office/officeart/2018/5/layout/CenteredIconLabelDescriptionList"/>
    <dgm:cxn modelId="{4A901AF2-89F5-E84B-9B57-E5AEC8DADAEB}" type="presParOf" srcId="{FA676B57-54AE-401B-8742-C8561DD763CD}" destId="{9B6CD589-B73D-4E98-BDBD-3B88E9CEF986}" srcOrd="2" destOrd="0" presId="urn:microsoft.com/office/officeart/2018/5/layout/CenteredIconLabelDescriptionList"/>
    <dgm:cxn modelId="{377B17A6-E304-6145-87C6-D694AE51BB4E}" type="presParOf" srcId="{FA676B57-54AE-401B-8742-C8561DD763CD}" destId="{45C3401C-A131-4640-8D07-93AA6AC2B0C2}" srcOrd="3" destOrd="0" presId="urn:microsoft.com/office/officeart/2018/5/layout/CenteredIconLabelDescriptionList"/>
    <dgm:cxn modelId="{C9B5E0D7-323F-9F4E-B770-502E52610466}" type="presParOf" srcId="{FA676B57-54AE-401B-8742-C8561DD763CD}" destId="{B17389B4-64CC-4A20-BB77-C035F3B5B90C}" srcOrd="4" destOrd="0" presId="urn:microsoft.com/office/officeart/2018/5/layout/CenteredIconLabelDescriptionList"/>
    <dgm:cxn modelId="{EA24392C-20C6-174C-8F0F-3C2EF7CBD0AB}" type="presParOf" srcId="{862005A4-5FF6-415E-9C35-FF1E0EAE92C4}" destId="{E8B9C6E9-6804-48ED-9FF9-A810518931F6}" srcOrd="3" destOrd="0" presId="urn:microsoft.com/office/officeart/2018/5/layout/CenteredIconLabelDescriptionList"/>
    <dgm:cxn modelId="{CFEB79C6-D49E-BA4C-8766-D9446B6458EC}" type="presParOf" srcId="{862005A4-5FF6-415E-9C35-FF1E0EAE92C4}" destId="{9FC7AAC9-A625-4B60-9A1B-787BA1B14A1F}" srcOrd="4" destOrd="0" presId="urn:microsoft.com/office/officeart/2018/5/layout/CenteredIconLabelDescriptionList"/>
    <dgm:cxn modelId="{A828220E-136B-E244-9C51-15AC4295B20C}" type="presParOf" srcId="{9FC7AAC9-A625-4B60-9A1B-787BA1B14A1F}" destId="{51BE72D3-6104-428B-9FBF-27C1B4C0B755}" srcOrd="0" destOrd="0" presId="urn:microsoft.com/office/officeart/2018/5/layout/CenteredIconLabelDescriptionList"/>
    <dgm:cxn modelId="{C72CD825-A68C-354F-8738-CED36B63A374}" type="presParOf" srcId="{9FC7AAC9-A625-4B60-9A1B-787BA1B14A1F}" destId="{CD37C518-9289-4A77-9142-11F28AC68EB5}" srcOrd="1" destOrd="0" presId="urn:microsoft.com/office/officeart/2018/5/layout/CenteredIconLabelDescriptionList"/>
    <dgm:cxn modelId="{647D8E7F-3DBA-4E4B-BF5C-5BDF6F55C3A4}" type="presParOf" srcId="{9FC7AAC9-A625-4B60-9A1B-787BA1B14A1F}" destId="{ABA7A630-E322-43E2-8917-ED8A3B5E27C3}" srcOrd="2" destOrd="0" presId="urn:microsoft.com/office/officeart/2018/5/layout/CenteredIconLabelDescriptionList"/>
    <dgm:cxn modelId="{884FBCA5-EB9E-8947-BBD4-0FF0C8E049A3}" type="presParOf" srcId="{9FC7AAC9-A625-4B60-9A1B-787BA1B14A1F}" destId="{6CF3CD80-0772-4A9E-BB12-F8B9EF431149}" srcOrd="3" destOrd="0" presId="urn:microsoft.com/office/officeart/2018/5/layout/CenteredIconLabelDescriptionList"/>
    <dgm:cxn modelId="{D032A2D3-2AD7-2340-B516-02035038A459}" type="presParOf" srcId="{9FC7AAC9-A625-4B60-9A1B-787BA1B14A1F}" destId="{B28AAFFC-61F3-4789-85F7-B0C847A3EF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260EE-0877-4C6D-B045-99DE3104E455}">
      <dsp:nvSpPr>
        <dsp:cNvPr id="0" name=""/>
        <dsp:cNvSpPr/>
      </dsp:nvSpPr>
      <dsp:spPr>
        <a:xfrm>
          <a:off x="-495351" y="258668"/>
          <a:ext cx="10515600" cy="17200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237E92-9BD5-4D0B-AE7B-C36D8A1CDF04}">
      <dsp:nvSpPr>
        <dsp:cNvPr id="0" name=""/>
        <dsp:cNvSpPr/>
      </dsp:nvSpPr>
      <dsp:spPr>
        <a:xfrm>
          <a:off x="-226415" y="410697"/>
          <a:ext cx="1421179" cy="1416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3">
          <a:scrgbClr r="0" g="0" b="0"/>
        </a:fillRef>
        <a:effectRef idx="2">
          <a:scrgbClr r="0" g="0" b="0"/>
        </a:effectRef>
        <a:fontRef idx="minor">
          <a:schemeClr val="lt1"/>
        </a:fontRef>
      </dsp:style>
    </dsp:sp>
    <dsp:sp modelId="{7302EF4B-5BC8-4B68-BB47-BE8F26F55A07}">
      <dsp:nvSpPr>
        <dsp:cNvPr id="0" name=""/>
        <dsp:cNvSpPr/>
      </dsp:nvSpPr>
      <dsp:spPr>
        <a:xfrm>
          <a:off x="1391966" y="468557"/>
          <a:ext cx="2991507"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Scientific fields </a:t>
          </a:r>
          <a:r>
            <a:rPr lang="en-GB" sz="2000" kern="1200" dirty="0">
              <a:sym typeface="Wingdings" pitchFamily="2" charset="2"/>
            </a:rPr>
            <a:t> </a:t>
          </a:r>
        </a:p>
        <a:p>
          <a:pPr marL="0" lvl="0" indent="0" algn="l" defTabSz="889000">
            <a:lnSpc>
              <a:spcPct val="90000"/>
            </a:lnSpc>
            <a:spcBef>
              <a:spcPct val="0"/>
            </a:spcBef>
            <a:spcAft>
              <a:spcPct val="35000"/>
            </a:spcAft>
            <a:buNone/>
          </a:pPr>
          <a:r>
            <a:rPr lang="en-GB" sz="2000" kern="1200" dirty="0"/>
            <a:t>Data-driven</a:t>
          </a:r>
          <a:endParaRPr lang="en-US" sz="2000" kern="1200" dirty="0"/>
        </a:p>
      </dsp:txBody>
      <dsp:txXfrm>
        <a:off x="1391966" y="468557"/>
        <a:ext cx="2991507" cy="1300309"/>
      </dsp:txXfrm>
    </dsp:sp>
    <dsp:sp modelId="{AC1592D1-5251-4F79-85C7-F97D55C6EBA0}">
      <dsp:nvSpPr>
        <dsp:cNvPr id="0" name=""/>
        <dsp:cNvSpPr/>
      </dsp:nvSpPr>
      <dsp:spPr>
        <a:xfrm>
          <a:off x="5103300" y="468557"/>
          <a:ext cx="3610053"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Astronomy, Geosciences,  Meteorology,, Bioinformatics </a:t>
          </a:r>
          <a:endParaRPr lang="en-US" sz="2000" kern="1200" dirty="0"/>
        </a:p>
      </dsp:txBody>
      <dsp:txXfrm>
        <a:off x="5103300" y="468557"/>
        <a:ext cx="3610053" cy="1300309"/>
      </dsp:txXfrm>
    </dsp:sp>
    <dsp:sp modelId="{574A2853-81B7-4451-92B8-F1D8E212C285}">
      <dsp:nvSpPr>
        <dsp:cNvPr id="0" name=""/>
        <dsp:cNvSpPr/>
      </dsp:nvSpPr>
      <dsp:spPr>
        <a:xfrm>
          <a:off x="-495351" y="2343649"/>
          <a:ext cx="10515600" cy="17888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6D5E30-ECF9-4FDF-8983-7EEC4DE17DE0}">
      <dsp:nvSpPr>
        <dsp:cNvPr id="0" name=""/>
        <dsp:cNvSpPr/>
      </dsp:nvSpPr>
      <dsp:spPr>
        <a:xfrm>
          <a:off x="-102007" y="2840666"/>
          <a:ext cx="715170" cy="715170"/>
        </a:xfrm>
        <a:prstGeom prst="rect">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AAF538-D197-4064-8DC6-0655A5FF9A70}">
      <dsp:nvSpPr>
        <dsp:cNvPr id="0" name=""/>
        <dsp:cNvSpPr/>
      </dsp:nvSpPr>
      <dsp:spPr>
        <a:xfrm>
          <a:off x="1006506" y="2548097"/>
          <a:ext cx="4732020"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Common points </a:t>
          </a:r>
          <a:endParaRPr lang="en-US" sz="2000" kern="1200" dirty="0"/>
        </a:p>
      </dsp:txBody>
      <dsp:txXfrm>
        <a:off x="1006506" y="2548097"/>
        <a:ext cx="4732020" cy="1300309"/>
      </dsp:txXfrm>
    </dsp:sp>
    <dsp:sp modelId="{DFA50F95-1F03-4748-B094-5CE389982322}">
      <dsp:nvSpPr>
        <dsp:cNvPr id="0" name=""/>
        <dsp:cNvSpPr/>
      </dsp:nvSpPr>
      <dsp:spPr>
        <a:xfrm>
          <a:off x="4744885" y="2327428"/>
          <a:ext cx="6266066" cy="174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Big complex data sets </a:t>
          </a:r>
          <a:endParaRPr lang="en-US" sz="2000" kern="1200" dirty="0"/>
        </a:p>
        <a:p>
          <a:pPr marL="0" lvl="0" indent="0" algn="l" defTabSz="889000">
            <a:lnSpc>
              <a:spcPct val="90000"/>
            </a:lnSpc>
            <a:spcBef>
              <a:spcPct val="0"/>
            </a:spcBef>
            <a:spcAft>
              <a:spcPct val="35000"/>
            </a:spcAft>
            <a:buNone/>
          </a:pPr>
          <a:r>
            <a:rPr lang="en-GB" sz="2000" kern="1200" dirty="0"/>
            <a:t>Need to be analysed</a:t>
          </a:r>
          <a:endParaRPr lang="en-US" sz="2000" kern="1200" dirty="0"/>
        </a:p>
        <a:p>
          <a:pPr marL="0" lvl="0" indent="0" algn="l" defTabSz="889000">
            <a:lnSpc>
              <a:spcPct val="90000"/>
            </a:lnSpc>
            <a:spcBef>
              <a:spcPct val="0"/>
            </a:spcBef>
            <a:spcAft>
              <a:spcPct val="35000"/>
            </a:spcAft>
            <a:buNone/>
          </a:pPr>
          <a:r>
            <a:rPr lang="en-GB" sz="2000" kern="1200" dirty="0"/>
            <a:t>Numerous software tools</a:t>
          </a:r>
          <a:endParaRPr lang="en-US" sz="2000" kern="1200" dirty="0"/>
        </a:p>
        <a:p>
          <a:pPr marL="0" lvl="0" indent="0" algn="l" defTabSz="889000">
            <a:lnSpc>
              <a:spcPct val="90000"/>
            </a:lnSpc>
            <a:spcBef>
              <a:spcPct val="0"/>
            </a:spcBef>
            <a:spcAft>
              <a:spcPct val="35000"/>
            </a:spcAft>
            <a:buNone/>
          </a:pPr>
          <a:r>
            <a:rPr lang="en-GB" sz="2000" kern="1200" dirty="0"/>
            <a:t>Data transformation and visualisation   </a:t>
          </a:r>
          <a:endParaRPr lang="en-US" sz="2000" kern="1200" dirty="0"/>
        </a:p>
      </dsp:txBody>
      <dsp:txXfrm>
        <a:off x="4744885" y="2327428"/>
        <a:ext cx="6266066" cy="1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851F-99D4-8242-B789-8DBDCC14F65E}">
      <dsp:nvSpPr>
        <dsp:cNvPr id="0" name=""/>
        <dsp:cNvSpPr/>
      </dsp:nvSpPr>
      <dsp:spPr>
        <a:xfrm>
          <a:off x="1854831" y="1124365"/>
          <a:ext cx="3234779" cy="21026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Automatically handle large amount of data </a:t>
          </a:r>
        </a:p>
      </dsp:txBody>
      <dsp:txXfrm>
        <a:off x="1957472" y="1227006"/>
        <a:ext cx="3029497" cy="1897324"/>
      </dsp:txXfrm>
    </dsp:sp>
    <dsp:sp modelId="{E5D0DAE2-4E5E-1E4D-8862-229D32BBB744}">
      <dsp:nvSpPr>
        <dsp:cNvPr id="0" name=""/>
        <dsp:cNvSpPr/>
      </dsp:nvSpPr>
      <dsp:spPr>
        <a:xfrm>
          <a:off x="3472221" y="390090"/>
          <a:ext cx="3571157" cy="3571157"/>
        </a:xfrm>
        <a:custGeom>
          <a:avLst/>
          <a:gdLst/>
          <a:ahLst/>
          <a:cxnLst/>
          <a:rect l="0" t="0" r="0" b="0"/>
          <a:pathLst>
            <a:path>
              <a:moveTo>
                <a:pt x="359483" y="711081"/>
              </a:moveTo>
              <a:arcTo wR="1785578" hR="1785578" stAng="13019780" swAng="636044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41B9A4F-7102-FA45-86FC-E4D10F743A4A}">
      <dsp:nvSpPr>
        <dsp:cNvPr id="0" name=""/>
        <dsp:cNvSpPr/>
      </dsp:nvSpPr>
      <dsp:spPr>
        <a:xfrm>
          <a:off x="5425989" y="1124365"/>
          <a:ext cx="3234779" cy="2102606"/>
        </a:xfrm>
        <a:prstGeom prst="roundRec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Computational steps:</a:t>
          </a:r>
        </a:p>
        <a:p>
          <a:pPr marL="171450" lvl="1" indent="-171450" algn="l" defTabSz="844550">
            <a:lnSpc>
              <a:spcPct val="90000"/>
            </a:lnSpc>
            <a:spcBef>
              <a:spcPct val="0"/>
            </a:spcBef>
            <a:spcAft>
              <a:spcPct val="15000"/>
            </a:spcAft>
            <a:buChar char="•"/>
          </a:pPr>
          <a:r>
            <a:rPr lang="en-US" sz="1900" kern="1200"/>
            <a:t>Speed</a:t>
          </a:r>
        </a:p>
        <a:p>
          <a:pPr marL="171450" lvl="1" indent="-171450" algn="l" defTabSz="844550">
            <a:lnSpc>
              <a:spcPct val="90000"/>
            </a:lnSpc>
            <a:spcBef>
              <a:spcPct val="0"/>
            </a:spcBef>
            <a:spcAft>
              <a:spcPct val="15000"/>
            </a:spcAft>
            <a:buChar char="•"/>
          </a:pPr>
          <a:r>
            <a:rPr lang="en-US" sz="1900" kern="1200"/>
            <a:t>Scalability</a:t>
          </a:r>
        </a:p>
        <a:p>
          <a:pPr marL="171450" lvl="1" indent="-171450" algn="l" defTabSz="844550">
            <a:lnSpc>
              <a:spcPct val="90000"/>
            </a:lnSpc>
            <a:spcBef>
              <a:spcPct val="0"/>
            </a:spcBef>
            <a:spcAft>
              <a:spcPct val="15000"/>
            </a:spcAft>
            <a:buChar char="•"/>
          </a:pPr>
          <a:r>
            <a:rPr lang="en-US" sz="1900" kern="1200"/>
            <a:t>Flexibility</a:t>
          </a:r>
        </a:p>
        <a:p>
          <a:pPr marL="171450" lvl="1" indent="-171450" algn="l" defTabSz="844550">
            <a:lnSpc>
              <a:spcPct val="90000"/>
            </a:lnSpc>
            <a:spcBef>
              <a:spcPct val="0"/>
            </a:spcBef>
            <a:spcAft>
              <a:spcPct val="15000"/>
            </a:spcAft>
            <a:buChar char="•"/>
          </a:pPr>
          <a:r>
            <a:rPr lang="en-US" sz="1900" kern="1200" dirty="0"/>
            <a:t>Robustly </a:t>
          </a:r>
        </a:p>
      </dsp:txBody>
      <dsp:txXfrm>
        <a:off x="5528630" y="1227006"/>
        <a:ext cx="3029497" cy="1897324"/>
      </dsp:txXfrm>
    </dsp:sp>
    <dsp:sp modelId="{22E951FA-0AA7-924D-9BF0-AFFB19516F96}">
      <dsp:nvSpPr>
        <dsp:cNvPr id="0" name=""/>
        <dsp:cNvSpPr/>
      </dsp:nvSpPr>
      <dsp:spPr>
        <a:xfrm>
          <a:off x="3472221" y="390090"/>
          <a:ext cx="3571157" cy="3571157"/>
        </a:xfrm>
        <a:custGeom>
          <a:avLst/>
          <a:gdLst/>
          <a:ahLst/>
          <a:cxnLst/>
          <a:rect l="0" t="0" r="0" b="0"/>
          <a:pathLst>
            <a:path>
              <a:moveTo>
                <a:pt x="3211674" y="2860075"/>
              </a:moveTo>
              <a:arcTo wR="1785578" hR="1785578" stAng="2219780" swAng="6360440"/>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3D7-24F1-4CFD-A8CB-C5C6967B7308}">
      <dsp:nvSpPr>
        <dsp:cNvPr id="0" name=""/>
        <dsp:cNvSpPr/>
      </dsp:nvSpPr>
      <dsp:spPr>
        <a:xfrm>
          <a:off x="809618" y="650160"/>
          <a:ext cx="1520300" cy="1483092"/>
        </a:xfrm>
        <a:prstGeom prst="rect">
          <a:avLst/>
        </a:prstGeom>
        <a:blipFill>
          <a:blip xmlns:r="http://schemas.openxmlformats.org/officeDocument/2006/relationships" r:embed="rId1"/>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471C3B-9BDB-404C-84B8-CB0D8FF21CCF}">
      <dsp:nvSpPr>
        <dsp:cNvPr id="0" name=""/>
        <dsp:cNvSpPr/>
      </dsp:nvSpPr>
      <dsp:spPr>
        <a:xfrm>
          <a:off x="0" y="230941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Seismology</a:t>
          </a:r>
          <a:endParaRPr lang="en-US" sz="1400" kern="1200" dirty="0"/>
        </a:p>
      </dsp:txBody>
      <dsp:txXfrm>
        <a:off x="0" y="2309415"/>
        <a:ext cx="3138750" cy="1579500"/>
      </dsp:txXfrm>
    </dsp:sp>
    <dsp:sp modelId="{8A441BAD-55A1-487C-BC08-955D568CDD4A}">
      <dsp:nvSpPr>
        <dsp:cNvPr id="0" name=""/>
        <dsp:cNvSpPr/>
      </dsp:nvSpPr>
      <dsp:spPr>
        <a:xfrm>
          <a:off x="393" y="3700589"/>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01B81345-9E32-443F-B266-209CB2D01CD0}">
      <dsp:nvSpPr>
        <dsp:cNvPr id="0" name=""/>
        <dsp:cNvSpPr/>
      </dsp:nvSpPr>
      <dsp:spPr>
        <a:xfrm>
          <a:off x="4389996" y="686539"/>
          <a:ext cx="1735607" cy="13375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6CD589-B73D-4E98-BDBD-3B88E9CEF986}">
      <dsp:nvSpPr>
        <dsp:cNvPr id="0" name=""/>
        <dsp:cNvSpPr/>
      </dsp:nvSpPr>
      <dsp:spPr>
        <a:xfrm>
          <a:off x="3688425" y="202753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Scientific Workflows:</a:t>
          </a:r>
        </a:p>
        <a:p>
          <a:pPr marL="0" lvl="0" indent="0" algn="ctr" defTabSz="889000">
            <a:lnSpc>
              <a:spcPct val="100000"/>
            </a:lnSpc>
            <a:spcBef>
              <a:spcPct val="0"/>
            </a:spcBef>
            <a:spcAft>
              <a:spcPct val="35000"/>
            </a:spcAft>
            <a:buNone/>
            <a:defRPr b="1"/>
          </a:pPr>
          <a:r>
            <a:rPr lang="en-US" sz="2000" kern="1200" dirty="0"/>
            <a:t>dispel4py</a:t>
          </a:r>
        </a:p>
        <a:p>
          <a:pPr marL="0" lvl="0" indent="0" algn="ctr" defTabSz="889000">
            <a:lnSpc>
              <a:spcPct val="100000"/>
            </a:lnSpc>
            <a:spcBef>
              <a:spcPct val="0"/>
            </a:spcBef>
            <a:spcAft>
              <a:spcPct val="35000"/>
            </a:spcAft>
            <a:buNone/>
            <a:defRPr b="1"/>
          </a:pPr>
          <a:r>
            <a:rPr lang="en-US" sz="2000" kern="1200" dirty="0"/>
            <a:t>Pegasus</a:t>
          </a:r>
        </a:p>
        <a:p>
          <a:pPr marL="0" lvl="0" indent="0" algn="ctr" defTabSz="889000">
            <a:lnSpc>
              <a:spcPct val="100000"/>
            </a:lnSpc>
            <a:spcBef>
              <a:spcPct val="0"/>
            </a:spcBef>
            <a:spcAft>
              <a:spcPct val="35000"/>
            </a:spcAft>
            <a:buNone/>
            <a:defRPr b="1"/>
          </a:pPr>
          <a:r>
            <a:rPr lang="en-US" sz="2000" kern="1200" dirty="0"/>
            <a:t>CWL</a:t>
          </a:r>
        </a:p>
      </dsp:txBody>
      <dsp:txXfrm>
        <a:off x="3688425" y="2027535"/>
        <a:ext cx="3138750" cy="1579500"/>
      </dsp:txXfrm>
    </dsp:sp>
    <dsp:sp modelId="{B17389B4-64CC-4A20-BB77-C035F3B5B90C}">
      <dsp:nvSpPr>
        <dsp:cNvPr id="0" name=""/>
        <dsp:cNvSpPr/>
      </dsp:nvSpPr>
      <dsp:spPr>
        <a:xfrm>
          <a:off x="3688425" y="3664210"/>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51BE72D3-6104-428B-9FBF-27C1B4C0B755}">
      <dsp:nvSpPr>
        <dsp:cNvPr id="0" name=""/>
        <dsp:cNvSpPr/>
      </dsp:nvSpPr>
      <dsp:spPr>
        <a:xfrm>
          <a:off x="8317458" y="521848"/>
          <a:ext cx="1256744" cy="14700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A7A630-E322-43E2-8917-ED8A3B5E27C3}">
      <dsp:nvSpPr>
        <dsp:cNvPr id="0" name=""/>
        <dsp:cNvSpPr/>
      </dsp:nvSpPr>
      <dsp:spPr>
        <a:xfrm>
          <a:off x="7376456" y="1929092"/>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Computing environments:</a:t>
          </a:r>
        </a:p>
        <a:p>
          <a:pPr marL="0" lvl="0" indent="0" algn="ctr" defTabSz="889000">
            <a:lnSpc>
              <a:spcPct val="100000"/>
            </a:lnSpc>
            <a:spcBef>
              <a:spcPct val="0"/>
            </a:spcBef>
            <a:spcAft>
              <a:spcPct val="35000"/>
            </a:spcAft>
            <a:buNone/>
            <a:defRPr b="1"/>
          </a:pPr>
          <a:r>
            <a:rPr lang="en-GB" sz="2000" kern="1200" dirty="0"/>
            <a:t>HPC Clusters</a:t>
          </a:r>
        </a:p>
        <a:p>
          <a:pPr marL="0" lvl="0" indent="0" algn="ctr" defTabSz="889000">
            <a:lnSpc>
              <a:spcPct val="100000"/>
            </a:lnSpc>
            <a:spcBef>
              <a:spcPct val="0"/>
            </a:spcBef>
            <a:spcAft>
              <a:spcPct val="35000"/>
            </a:spcAft>
            <a:buNone/>
            <a:defRPr b="1"/>
          </a:pPr>
          <a:r>
            <a:rPr lang="en-GB" sz="2000" kern="1200" dirty="0"/>
            <a:t>Cloud</a:t>
          </a:r>
          <a:endParaRPr lang="en-US" sz="2000" kern="1200" dirty="0"/>
        </a:p>
      </dsp:txBody>
      <dsp:txXfrm>
        <a:off x="7376456" y="1929092"/>
        <a:ext cx="3138750" cy="1579500"/>
      </dsp:txXfrm>
    </dsp:sp>
    <dsp:sp modelId="{B28AAFFC-61F3-4789-85F7-B0C847A3EF08}">
      <dsp:nvSpPr>
        <dsp:cNvPr id="0" name=""/>
        <dsp:cNvSpPr/>
      </dsp:nvSpPr>
      <dsp:spPr>
        <a:xfrm>
          <a:off x="7376456" y="3565767"/>
          <a:ext cx="3138750" cy="263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  </a:t>
          </a:r>
          <a:endParaRPr lang="en-US" sz="1700" kern="1200" dirty="0"/>
        </a:p>
      </dsp:txBody>
      <dsp:txXfrm>
        <a:off x="7376456" y="3565767"/>
        <a:ext cx="3138750" cy="263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03D93-C973-DD46-ABC4-A18E9330B45F}" type="datetimeFigureOut">
              <a:rPr lang="en-US" smtClean="0"/>
              <a:t>2/19/19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E63942-7B4D-8546-974E-CD9798D92376}" type="slidenum">
              <a:rPr lang="en-US" smtClean="0"/>
              <a:t>‹#›</a:t>
            </a:fld>
            <a:endParaRPr lang="en-US"/>
          </a:p>
        </p:txBody>
      </p:sp>
    </p:spTree>
    <p:extLst>
      <p:ext uri="{BB962C8B-B14F-4D97-AF65-F5344CB8AC3E}">
        <p14:creationId xmlns:p14="http://schemas.microsoft.com/office/powerpoint/2010/main" val="2389906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2/19/19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0</a:t>
            </a:fld>
            <a:endParaRPr lang="en-US"/>
          </a:p>
        </p:txBody>
      </p:sp>
    </p:spTree>
    <p:extLst>
      <p:ext uri="{BB962C8B-B14F-4D97-AF65-F5344CB8AC3E}">
        <p14:creationId xmlns:p14="http://schemas.microsoft.com/office/powerpoint/2010/main" val="42588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a:t>
            </a:r>
            <a:r>
              <a:rPr lang="en-US" baseline="0" dirty="0"/>
              <a:t> represents the topology of the workflow. And actually, it is what users have to think when they build a dispel4py workflow. And there is not limitations in the type of graph that we can do with dispel4py, we can do pipelines, split &amp; merge, trees/  Behind the scenes, dispel4py translates the user graphs into another type of graph that are executed. Each PE is copied into one or several instances that runs in a process.  For example, lets imagine that a user has create the pipeline graph, and he/she wants to execute it with 10 processes, … So, dispel4py creates automatically ( by default), several copies of the </a:t>
            </a:r>
            <a:r>
              <a:rPr lang="en-US" baseline="0" dirty="0" err="1"/>
              <a:t>Pes</a:t>
            </a:r>
            <a:r>
              <a:rPr lang="en-US" baseline="0" dirty="0"/>
              <a:t>, and they are connected following here a round-robin communication pattern. </a:t>
            </a:r>
            <a:endParaRPr lang="en-US" dirty="0"/>
          </a:p>
        </p:txBody>
      </p:sp>
    </p:spTree>
    <p:extLst>
      <p:ext uri="{BB962C8B-B14F-4D97-AF65-F5344CB8AC3E}">
        <p14:creationId xmlns:p14="http://schemas.microsoft.com/office/powerpoint/2010/main" val="25004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4835E725-9EA9-D340-AA75-6726D98EBF98}" type="slidenum">
              <a:rPr lang="en-US" smtClean="0"/>
              <a:t>10</a:t>
            </a:fld>
            <a:endParaRPr lang="en-US"/>
          </a:p>
        </p:txBody>
      </p:sp>
    </p:spTree>
    <p:extLst>
      <p:ext uri="{BB962C8B-B14F-4D97-AF65-F5344CB8AC3E}">
        <p14:creationId xmlns:p14="http://schemas.microsoft.com/office/powerpoint/2010/main" val="2530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11</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12</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13</a:t>
            </a:fld>
            <a:endParaRPr lang="en-US"/>
          </a:p>
        </p:txBody>
      </p:sp>
    </p:spTree>
    <p:extLst>
      <p:ext uri="{BB962C8B-B14F-4D97-AF65-F5344CB8AC3E}">
        <p14:creationId xmlns:p14="http://schemas.microsoft.com/office/powerpoint/2010/main" val="91798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So, we decided to use this use case for testing Asterism. </a:t>
            </a:r>
          </a:p>
          <a:p>
            <a:r>
              <a:rPr lang="en-US" sz="1600" b="0" i="0" u="none" strike="noStrike" kern="1200" baseline="0" dirty="0">
                <a:solidFill>
                  <a:schemeClr val="tx1"/>
                </a:solidFill>
                <a:latin typeface="+mn-lt"/>
                <a:ea typeface="+mn-ea"/>
                <a:cs typeface="+mn-cs"/>
              </a:rPr>
              <a:t>So, we want to use a laptop/desktop to submit both phase 1 and phase 2 workflows, and execute the phase 1 workflow in an MPI cluster and execute the second one in a Storm cluster. And use as an input data, 1000 station from IRIS website </a:t>
            </a:r>
          </a:p>
        </p:txBody>
      </p:sp>
      <p:sp>
        <p:nvSpPr>
          <p:cNvPr id="4" name="Slide Number Placeholder 3"/>
          <p:cNvSpPr>
            <a:spLocks noGrp="1"/>
          </p:cNvSpPr>
          <p:nvPr>
            <p:ph type="sldNum" sz="quarter" idx="10"/>
          </p:nvPr>
        </p:nvSpPr>
        <p:spPr/>
        <p:txBody>
          <a:bodyPr/>
          <a:lstStyle/>
          <a:p>
            <a:fld id="{4835E725-9EA9-D340-AA75-6726D98EBF98}" type="slidenum">
              <a:rPr lang="en-US" smtClean="0"/>
              <a:t>14</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15</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16</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17</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18</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a:t>
            </a:fld>
            <a:endParaRPr lang="en-US"/>
          </a:p>
        </p:txBody>
      </p:sp>
    </p:spTree>
    <p:extLst>
      <p:ext uri="{BB962C8B-B14F-4D97-AF65-F5344CB8AC3E}">
        <p14:creationId xmlns:p14="http://schemas.microsoft.com/office/powerpoint/2010/main" val="3908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19</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Thus, (150 MB) performing </a:t>
            </a:r>
            <a:r>
              <a:rPr lang="en-US" b="1" dirty="0"/>
              <a:t>77421</a:t>
            </a:r>
            <a:r>
              <a:rPr lang="en-US" sz="1200" b="0" i="0" u="none" strike="noStrike" kern="1200" baseline="0" dirty="0">
                <a:solidFill>
                  <a:schemeClr val="tx1"/>
                </a:solidFill>
                <a:latin typeface="+mn-lt"/>
                <a:ea typeface="+mn-ea"/>
                <a:cs typeface="+mn-cs"/>
              </a:rPr>
              <a:t> cross-correlations (39GB) without modifying the code.</a:t>
            </a:r>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20</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evaluate the performance of those workflows under different </a:t>
            </a:r>
            <a:r>
              <a:rPr lang="en-US" baseline="0" dirty="0" err="1"/>
              <a:t>platofrms</a:t>
            </a:r>
            <a:r>
              <a:rPr lang="en-US" baseline="0" dirty="0"/>
              <a:t> with different mappings, we used the following ones.</a:t>
            </a:r>
          </a:p>
          <a:p>
            <a:r>
              <a:rPr lang="en-US" baseline="0" dirty="0"/>
              <a:t>Storm mapping was not tested on the </a:t>
            </a:r>
            <a:r>
              <a:rPr lang="en-US" baseline="0" dirty="0" err="1"/>
              <a:t>Terracorrelator</a:t>
            </a:r>
            <a:r>
              <a:rPr lang="en-US" baseline="0" dirty="0"/>
              <a:t> or </a:t>
            </a:r>
            <a:r>
              <a:rPr lang="en-US" baseline="0" dirty="0" err="1"/>
              <a:t>SuperMuc</a:t>
            </a:r>
            <a:r>
              <a:rPr lang="en-US" baseline="0" dirty="0"/>
              <a:t> as it required a Storm cluster, which is not allowed on either platform. </a:t>
            </a:r>
          </a:p>
          <a:p>
            <a:r>
              <a:rPr lang="en-US" baseline="0" dirty="0"/>
              <a:t>For popularity and freedom to adjust the </a:t>
            </a:r>
            <a:r>
              <a:rPr lang="en-US" baseline="0" dirty="0" err="1"/>
              <a:t>enviroment</a:t>
            </a:r>
            <a:r>
              <a:rPr lang="en-US" baseline="0" dirty="0"/>
              <a:t> we chose Amazon EC2 cloud, where MPI and Storm was installed. We use also EDIM1, as we have complete control of this computing resource and we have the same freedom as on Amazon to use Storm and MPI. However, the processor and network speed that EDIM1 offers are the lowest of all the computing resources we tried as it was designed to </a:t>
            </a:r>
            <a:r>
              <a:rPr lang="en-US" baseline="0" dirty="0" err="1"/>
              <a:t>minimise</a:t>
            </a:r>
            <a:r>
              <a:rPr lang="en-US" baseline="0" dirty="0"/>
              <a:t> the energy and component cost while </a:t>
            </a:r>
            <a:r>
              <a:rPr lang="en-US" baseline="0" dirty="0" err="1"/>
              <a:t>maximasing</a:t>
            </a:r>
            <a:r>
              <a:rPr lang="en-US" baseline="0" dirty="0"/>
              <a:t>  channels to backing store per node (1 SSD and 3 HD). </a:t>
            </a:r>
            <a:endParaRPr lang="en-US" dirty="0"/>
          </a:p>
        </p:txBody>
      </p:sp>
    </p:spTree>
    <p:extLst>
      <p:ext uri="{BB962C8B-B14F-4D97-AF65-F5344CB8AC3E}">
        <p14:creationId xmlns:p14="http://schemas.microsoft.com/office/powerpoint/2010/main" val="3753720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have the performance results. </a:t>
            </a:r>
          </a:p>
          <a:p>
            <a:r>
              <a:rPr lang="en-US" baseline="0" dirty="0"/>
              <a:t>The performance of the mappings depends on the workflow and the platforms</a:t>
            </a:r>
            <a:endParaRPr lang="en-US" dirty="0"/>
          </a:p>
        </p:txBody>
      </p:sp>
    </p:spTree>
    <p:extLst>
      <p:ext uri="{BB962C8B-B14F-4D97-AF65-F5344CB8AC3E}">
        <p14:creationId xmlns:p14="http://schemas.microsoft.com/office/powerpoint/2010/main" val="388853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637E93"/>
              </a:solidFill>
              <a:latin typeface="Ayuthaya" charset="-34"/>
              <a:ea typeface="Ayuthaya" charset="-34"/>
              <a:cs typeface="Ayuthaya" charset="-34"/>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23</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35</a:t>
            </a:fld>
            <a:endParaRPr lang="en-US"/>
          </a:p>
        </p:txBody>
      </p:sp>
    </p:spTree>
    <p:extLst>
      <p:ext uri="{BB962C8B-B14F-4D97-AF65-F5344CB8AC3E}">
        <p14:creationId xmlns:p14="http://schemas.microsoft.com/office/powerpoint/2010/main" val="3302045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I have explained the very basic dispel4py background, let me show you how easy is to create a dispel4py </a:t>
            </a:r>
            <a:r>
              <a:rPr lang="en-US" baseline="0" dirty="0" err="1"/>
              <a:t>worklfow</a:t>
            </a:r>
            <a:r>
              <a:rPr lang="en-US" baseline="0" dirty="0"/>
              <a:t>. So, here we have an example of a workflow which gets the number of different hash tags and language from a collection of tweets.  The only thing that users need to learn is how to implement </a:t>
            </a:r>
            <a:r>
              <a:rPr lang="en-US" baseline="0" dirty="0" err="1"/>
              <a:t>Pes</a:t>
            </a:r>
            <a:r>
              <a:rPr lang="en-US" baseline="0" dirty="0"/>
              <a:t> and connections.  Lets imagine that those 4 </a:t>
            </a:r>
            <a:r>
              <a:rPr lang="en-US" baseline="0" dirty="0" err="1"/>
              <a:t>Pes</a:t>
            </a:r>
            <a:r>
              <a:rPr lang="en-US" baseline="0" dirty="0"/>
              <a:t> have been implemented, so we first create the objects of those </a:t>
            </a:r>
            <a:r>
              <a:rPr lang="en-US" baseline="0" dirty="0" err="1"/>
              <a:t>Pes</a:t>
            </a:r>
            <a:r>
              <a:rPr lang="en-US" baseline="0" dirty="0"/>
              <a:t>,  we create a graph, and then we connect the </a:t>
            </a:r>
            <a:r>
              <a:rPr lang="en-US" baseline="0" dirty="0" err="1"/>
              <a:t>Pes</a:t>
            </a:r>
            <a:r>
              <a:rPr lang="en-US" baseline="0" dirty="0"/>
              <a:t> as we want. </a:t>
            </a:r>
          </a:p>
        </p:txBody>
      </p:sp>
    </p:spTree>
    <p:extLst>
      <p:ext uri="{BB962C8B-B14F-4D97-AF65-F5344CB8AC3E}">
        <p14:creationId xmlns:p14="http://schemas.microsoft.com/office/powerpoint/2010/main" val="51469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latin typeface="Avenir Book"/>
                <a:ea typeface="Avenir Book"/>
                <a:cs typeface="Avenir Book"/>
                <a:sym typeface="Avenir Book"/>
              </a:rPr>
              <a:t>dispel4py has been enriched with a provenance mechanism to support runtime provenance collection with selective paths and </a:t>
            </a:r>
            <a:r>
              <a:rPr lang="en-US" dirty="0"/>
              <a:t>user-defined domain information</a:t>
            </a:r>
            <a:r>
              <a:rPr lang="en-US" sz="2400" b="0" i="0" u="none" strike="noStrike" baseline="0" dirty="0">
                <a:latin typeface="Avenir Book"/>
                <a:ea typeface="Avenir Book"/>
                <a:cs typeface="Avenir Book"/>
                <a:sym typeface="Avenir Book"/>
              </a:rPr>
              <a:t>, which is accessible via web API. </a:t>
            </a:r>
          </a:p>
          <a:p>
            <a:r>
              <a:rPr lang="en-US" sz="2400" b="0" i="0" u="none" strike="noStrike" baseline="0" dirty="0">
                <a:latin typeface="Avenir Book"/>
                <a:ea typeface="Avenir Book"/>
                <a:cs typeface="Avenir Book"/>
                <a:sym typeface="Avenir Book"/>
              </a:rPr>
              <a:t>It supports interactive validation of results and </a:t>
            </a:r>
            <a:r>
              <a:rPr lang="en-US" dirty="0"/>
              <a:t>users can choose what processed data want to store.  </a:t>
            </a:r>
          </a:p>
        </p:txBody>
      </p:sp>
    </p:spTree>
    <p:extLst>
      <p:ext uri="{BB962C8B-B14F-4D97-AF65-F5344CB8AC3E}">
        <p14:creationId xmlns:p14="http://schemas.microsoft.com/office/powerpoint/2010/main" val="76704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Many scientific fields have become highly data-driven with the development of computer sciences. For instance the scientific discovery in, astronomy, meteorology, social computing, bioinformatics are very often as a results of data intensive analyses on large volume of data </a:t>
            </a:r>
            <a:r>
              <a:rPr lang="en-GB" sz="1200" b="0" i="0" kern="1200" dirty="0" err="1">
                <a:solidFill>
                  <a:schemeClr val="tx1"/>
                </a:solidFill>
                <a:effectLst/>
                <a:latin typeface="+mn-lt"/>
                <a:ea typeface="+mn-ea"/>
                <a:cs typeface="+mn-cs"/>
              </a:rPr>
              <a:t>producesin</a:t>
            </a:r>
            <a:r>
              <a:rPr lang="en-GB" sz="1200" b="0" i="0" kern="1200" dirty="0">
                <a:solidFill>
                  <a:schemeClr val="tx1"/>
                </a:solidFill>
                <a:effectLst/>
                <a:latin typeface="+mn-lt"/>
                <a:ea typeface="+mn-ea"/>
                <a:cs typeface="+mn-cs"/>
              </a:rPr>
              <a:t> these science fields.  Several common point exist in these disciplines which are  that they generate big complex data sets which usually need to be analysed, generally requiring numerous software tools, tied together in successive stages of data transformation and visualisation.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2</a:t>
            </a:fld>
            <a:endParaRPr lang="en-GB"/>
          </a:p>
        </p:txBody>
      </p:sp>
    </p:spTree>
    <p:extLst>
      <p:ext uri="{BB962C8B-B14F-4D97-AF65-F5344CB8AC3E}">
        <p14:creationId xmlns:p14="http://schemas.microsoft.com/office/powerpoint/2010/main" val="124297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Using</a:t>
            </a:r>
            <a:r>
              <a:rPr lang="en-GB" sz="1200" b="1" i="0" kern="1200" dirty="0" err="1">
                <a:solidFill>
                  <a:schemeClr val="tx1"/>
                </a:solidFill>
                <a:effectLst/>
                <a:latin typeface="+mn-lt"/>
                <a:ea typeface="+mn-ea"/>
                <a:cs typeface="+mn-cs"/>
              </a:rPr>
              <a:t>data</a:t>
            </a:r>
            <a:r>
              <a:rPr lang="en-GB" sz="1200" b="1" i="0" kern="1200" dirty="0">
                <a:solidFill>
                  <a:schemeClr val="tx1"/>
                </a:solidFill>
                <a:effectLst/>
                <a:latin typeface="+mn-lt"/>
                <a:ea typeface="+mn-ea"/>
                <a:cs typeface="+mn-cs"/>
              </a:rPr>
              <a:t> analytic frameworks and High-Performance Computing (HPC)/Cloud computing environments</a:t>
            </a:r>
            <a:r>
              <a:rPr lang="en-GB" sz="1200" b="0" i="0" kern="1200" dirty="0">
                <a:solidFill>
                  <a:schemeClr val="tx1"/>
                </a:solidFill>
                <a:effectLst/>
                <a:latin typeface="+mn-lt"/>
                <a:ea typeface="+mn-ea"/>
                <a:cs typeface="+mn-cs"/>
              </a:rPr>
              <a:t> can simplify the effort required for these analyses, since they can handle automatically large amount of data as well all the computational steps robustly, with speed, scalability, and flexibility, which is vital for many science domains.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3</a:t>
            </a:fld>
            <a:endParaRPr lang="en-GB"/>
          </a:p>
        </p:txBody>
      </p:sp>
    </p:spTree>
    <p:extLst>
      <p:ext uri="{BB962C8B-B14F-4D97-AF65-F5344CB8AC3E}">
        <p14:creationId xmlns:p14="http://schemas.microsoft.com/office/powerpoint/2010/main" val="17211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talk I will give two examples, one from Bioinformatics and another from Humanities, for which we have used Apache Spark as framework for building the analytics applications and executed them on two different HPC resource</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4</a:t>
            </a:fld>
            <a:endParaRPr lang="en-GB"/>
          </a:p>
        </p:txBody>
      </p:sp>
    </p:spTree>
    <p:extLst>
      <p:ext uri="{BB962C8B-B14F-4D97-AF65-F5344CB8AC3E}">
        <p14:creationId xmlns:p14="http://schemas.microsoft.com/office/powerpoint/2010/main" val="3975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637E93"/>
              </a:solidFill>
              <a:latin typeface="Ayuthaya" charset="-34"/>
              <a:ea typeface="Ayuthaya" charset="-34"/>
              <a:cs typeface="Ayuthaya" charset="-34"/>
              <a:sym typeface="Wingding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5</a:t>
            </a:fld>
            <a:endParaRPr lang="en-US"/>
          </a:p>
        </p:txBody>
      </p:sp>
    </p:spTree>
    <p:extLst>
      <p:ext uri="{BB962C8B-B14F-4D97-AF65-F5344CB8AC3E}">
        <p14:creationId xmlns:p14="http://schemas.microsoft.com/office/powerpoint/2010/main" val="1753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F97D85A9-2FB0-D74E-8E4C-99EC2F68D4AC}" type="slidenum">
              <a:rPr lang="en-US" smtClean="0"/>
              <a:t>6</a:t>
            </a:fld>
            <a:endParaRPr lang="en-US"/>
          </a:p>
        </p:txBody>
      </p:sp>
    </p:spTree>
    <p:extLst>
      <p:ext uri="{BB962C8B-B14F-4D97-AF65-F5344CB8AC3E}">
        <p14:creationId xmlns:p14="http://schemas.microsoft.com/office/powerpoint/2010/main" val="143986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7</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  </a:t>
            </a:r>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8</a:t>
            </a:fld>
            <a:endParaRPr lang="en-US"/>
          </a:p>
        </p:txBody>
      </p:sp>
    </p:spTree>
    <p:extLst>
      <p:ext uri="{BB962C8B-B14F-4D97-AF65-F5344CB8AC3E}">
        <p14:creationId xmlns:p14="http://schemas.microsoft.com/office/powerpoint/2010/main" val="208917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F69F79-CDE1-9142-8576-0696F4105BBD}"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345FE-DFD7-364B-B330-3F99D55AD489}"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FE52D-A17F-E446-8BF6-FE0170EFC0AB}"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C470C-5AA9-6E45-B72C-7E115275018E}"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33244-4F92-394F-BD38-105DBA4F2995}" type="datetime1">
              <a:rPr lang="en-GB" smtClean="0"/>
              <a:t>19/02/2019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5DBC48-38C0-5542-B950-CD101187E0EA}"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429E43-F396-C549-BDFF-927E11338F17}" type="datetime1">
              <a:rPr lang="en-GB" smtClean="0"/>
              <a:t>19/02/2019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F00F2-5943-4C43-8370-7BB52B3B57EE}" type="datetime1">
              <a:rPr lang="en-GB" smtClean="0"/>
              <a:t>19/02/2019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CC4EE-9CD3-B846-995E-FD49800D0E99}" type="datetime1">
              <a:rPr lang="en-GB" smtClean="0"/>
              <a:t>19/02/2019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7F0B3-8C69-2C46-93C9-805086C97D06}"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89CB43-62EE-BA4F-803F-304F32A1B9B9}" type="datetime1">
              <a:rPr lang="en-GB" smtClean="0"/>
              <a:t>19/02/2019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13E7-C563-6B4F-8C3A-FCBF5F723D80}" type="datetime1">
              <a:rPr lang="en-GB" smtClean="0"/>
              <a:t>19/02/2019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6.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30.png"/><Relationship Id="rId4" Type="http://schemas.openxmlformats.org/officeDocument/2006/relationships/image" Target="../media/image46.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hyperlink" Target="https://www.rosafilgueira.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project-dare.eu/" TargetMode="Externa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9.png"/><Relationship Id="rId4" Type="http://schemas.openxmlformats.org/officeDocument/2006/relationships/image" Target="../media/image58.tiff"/></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2.png"/><Relationship Id="rId7" Type="http://schemas.openxmlformats.org/officeDocument/2006/relationships/image" Target="../media/image29.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7.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5.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3" name="Picture 2" descr="Image result for epcc">
            <a:extLst>
              <a:ext uri="{FF2B5EF4-FFF2-40B4-BE49-F238E27FC236}">
                <a16:creationId xmlns:a16="http://schemas.microsoft.com/office/drawing/2014/main" id="{F4A39802-7D32-1E40-936D-77469236B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0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848" y="1211365"/>
            <a:ext cx="5314386" cy="4383243"/>
          </a:xfrm>
        </p:spPr>
        <p:txBody>
          <a:bodyPr>
            <a:normAutofit/>
          </a:bodyPr>
          <a:lstStyle/>
          <a:p>
            <a:pPr marL="0" indent="0">
              <a:buNone/>
            </a:pPr>
            <a:r>
              <a:rPr lang="en-US" sz="1800" b="1" dirty="0">
                <a:solidFill>
                  <a:srgbClr val="7F7F7F"/>
                </a:solidFill>
                <a:latin typeface="Ayuthaya" charset="-34"/>
                <a:ea typeface="Ayuthaya" charset="-34"/>
                <a:cs typeface="Ayuthaya" charset="-34"/>
              </a:rPr>
              <a:t>Graph</a:t>
            </a:r>
            <a:r>
              <a:rPr lang="en-US" dirty="0"/>
              <a:t> </a:t>
            </a:r>
          </a:p>
          <a:p>
            <a:pPr lvl="1"/>
            <a:r>
              <a:rPr lang="en-US" sz="1700" dirty="0">
                <a:solidFill>
                  <a:srgbClr val="637E93"/>
                </a:solidFill>
                <a:latin typeface="Ayuthaya" charset="-34"/>
                <a:ea typeface="Ayuthaya" charset="-34"/>
                <a:cs typeface="Ayuthaya" charset="-34"/>
              </a:rPr>
              <a:t>Connections among PES</a:t>
            </a:r>
          </a:p>
          <a:p>
            <a:pPr lvl="1"/>
            <a:r>
              <a:rPr lang="en-US" sz="1700" dirty="0">
                <a:solidFill>
                  <a:srgbClr val="637E93"/>
                </a:solidFill>
                <a:latin typeface="Ayuthaya" charset="-34"/>
                <a:ea typeface="Ayuthaya" charset="-34"/>
                <a:cs typeface="Ayuthaya" charset="-34"/>
              </a:rPr>
              <a:t>Abstract workflow </a:t>
            </a:r>
          </a:p>
          <a:p>
            <a:pPr marL="0" indent="0">
              <a:buNone/>
            </a:pPr>
            <a:r>
              <a:rPr lang="en-US" sz="1800" b="1" dirty="0">
                <a:solidFill>
                  <a:srgbClr val="7F7F7F"/>
                </a:solidFill>
                <a:latin typeface="Ayuthaya" charset="-34"/>
                <a:ea typeface="Ayuthaya" charset="-34"/>
                <a:cs typeface="Ayuthaya" charset="-34"/>
              </a:rPr>
              <a:t>Instance</a:t>
            </a:r>
            <a:r>
              <a:rPr lang="en-US" dirty="0"/>
              <a:t> </a:t>
            </a:r>
          </a:p>
          <a:p>
            <a:pPr lvl="1">
              <a:lnSpc>
                <a:spcPct val="100000"/>
              </a:lnSpc>
            </a:pPr>
            <a:r>
              <a:rPr lang="en-US" sz="1700" dirty="0">
                <a:solidFill>
                  <a:srgbClr val="637E93"/>
                </a:solidFill>
                <a:latin typeface="Ayuthaya" charset="-34"/>
                <a:ea typeface="Ayuthaya" charset="-34"/>
                <a:cs typeface="Ayuthaya" charset="-34"/>
              </a:rPr>
              <a:t>Executable copy of a PE that runs in a process</a:t>
            </a:r>
          </a:p>
          <a:p>
            <a:pPr lvl="1">
              <a:lnSpc>
                <a:spcPct val="100000"/>
              </a:lnSpc>
            </a:pPr>
            <a:r>
              <a:rPr lang="en-US" sz="1700" dirty="0">
                <a:solidFill>
                  <a:srgbClr val="637E93"/>
                </a:solidFill>
                <a:latin typeface="Ayuthaya" charset="-34"/>
                <a:ea typeface="Ayuthaya" charset="-34"/>
                <a:cs typeface="Ayuthaya" charset="-34"/>
              </a:rPr>
              <a:t>Each PE is translated into one or more instances in run-time</a:t>
            </a:r>
          </a:p>
          <a:p>
            <a:pPr lvl="1">
              <a:lnSpc>
                <a:spcPct val="100000"/>
              </a:lnSpc>
            </a:pPr>
            <a:r>
              <a:rPr lang="en-US" sz="1700" dirty="0">
                <a:solidFill>
                  <a:srgbClr val="637E93"/>
                </a:solidFill>
                <a:latin typeface="Ayuthaya" charset="-34"/>
                <a:ea typeface="Ayuthaya" charset="-34"/>
                <a:cs typeface="Ayuthaya" charset="-34"/>
              </a:rPr>
              <a:t>dispel4py does it for you</a:t>
            </a:r>
          </a:p>
          <a:p>
            <a:pPr lvl="1">
              <a:lnSpc>
                <a:spcPct val="100000"/>
              </a:lnSpc>
            </a:pPr>
            <a:r>
              <a:rPr lang="en-US" sz="1700" dirty="0">
                <a:solidFill>
                  <a:srgbClr val="637E93"/>
                </a:solidFill>
                <a:latin typeface="Ayuthaya" charset="-34"/>
                <a:ea typeface="Ayuthaya" charset="-34"/>
                <a:cs typeface="Ayuthaya" charset="-34"/>
              </a:rPr>
              <a:t>Concrete workflow</a:t>
            </a:r>
          </a:p>
          <a:p>
            <a:pPr lvl="1"/>
            <a:endParaRPr lang="en-US" dirty="0"/>
          </a:p>
        </p:txBody>
      </p:sp>
      <p:pic>
        <p:nvPicPr>
          <p:cNvPr id="4" name="Picture 3"/>
          <p:cNvPicPr>
            <a:picLocks noChangeAspect="1"/>
          </p:cNvPicPr>
          <p:nvPr/>
        </p:nvPicPr>
        <p:blipFill>
          <a:blip r:embed="rId3"/>
          <a:stretch>
            <a:fillRect/>
          </a:stretch>
        </p:blipFill>
        <p:spPr>
          <a:xfrm>
            <a:off x="7691751" y="2351355"/>
            <a:ext cx="2463729" cy="382474"/>
          </a:xfrm>
          <a:prstGeom prst="rect">
            <a:avLst/>
          </a:prstGeom>
        </p:spPr>
      </p:pic>
      <p:pic>
        <p:nvPicPr>
          <p:cNvPr id="5" name="Picture 4"/>
          <p:cNvPicPr>
            <a:picLocks noChangeAspect="1"/>
          </p:cNvPicPr>
          <p:nvPr/>
        </p:nvPicPr>
        <p:blipFill>
          <a:blip r:embed="rId4"/>
          <a:stretch>
            <a:fillRect/>
          </a:stretch>
        </p:blipFill>
        <p:spPr>
          <a:xfrm>
            <a:off x="7813293" y="3057296"/>
            <a:ext cx="2243549" cy="1283906"/>
          </a:xfrm>
          <a:prstGeom prst="rect">
            <a:avLst/>
          </a:prstGeom>
        </p:spPr>
      </p:pic>
      <p:pic>
        <p:nvPicPr>
          <p:cNvPr id="6" name="Picture 5"/>
          <p:cNvPicPr>
            <a:picLocks noChangeAspect="1"/>
          </p:cNvPicPr>
          <p:nvPr/>
        </p:nvPicPr>
        <p:blipFill>
          <a:blip r:embed="rId5"/>
          <a:stretch>
            <a:fillRect/>
          </a:stretch>
        </p:blipFill>
        <p:spPr>
          <a:xfrm>
            <a:off x="7544251" y="4433839"/>
            <a:ext cx="2535179" cy="1589625"/>
          </a:xfrm>
          <a:prstGeom prst="rect">
            <a:avLst/>
          </a:prstGeom>
        </p:spPr>
      </p:pic>
      <p:sp>
        <p:nvSpPr>
          <p:cNvPr id="7" name="TextBox 6"/>
          <p:cNvSpPr txBox="1"/>
          <p:nvPr/>
        </p:nvSpPr>
        <p:spPr>
          <a:xfrm>
            <a:off x="6564155" y="2364498"/>
            <a:ext cx="800217" cy="319637"/>
          </a:xfrm>
          <a:prstGeom prst="rect">
            <a:avLst/>
          </a:prstGeom>
          <a:noFill/>
        </p:spPr>
        <p:txBody>
          <a:bodyPr wrap="none" lIns="91439" tIns="45719" rIns="91439" bIns="45719" rtlCol="0">
            <a:spAutoFit/>
          </a:bodyPr>
          <a:lstStyle/>
          <a:p>
            <a:r>
              <a:rPr lang="en-US" sz="1477" dirty="0"/>
              <a:t>Pipeline</a:t>
            </a:r>
          </a:p>
        </p:txBody>
      </p:sp>
      <p:sp>
        <p:nvSpPr>
          <p:cNvPr id="8" name="TextBox 7"/>
          <p:cNvSpPr txBox="1"/>
          <p:nvPr/>
        </p:nvSpPr>
        <p:spPr>
          <a:xfrm>
            <a:off x="6391838" y="3621526"/>
            <a:ext cx="1240081" cy="319637"/>
          </a:xfrm>
          <a:prstGeom prst="rect">
            <a:avLst/>
          </a:prstGeom>
          <a:noFill/>
        </p:spPr>
        <p:txBody>
          <a:bodyPr wrap="none" lIns="91439" tIns="45719" rIns="91439" bIns="45719" rtlCol="0">
            <a:spAutoFit/>
          </a:bodyPr>
          <a:lstStyle/>
          <a:p>
            <a:r>
              <a:rPr lang="en-US" sz="1477" dirty="0"/>
              <a:t>Split &amp; Merge</a:t>
            </a:r>
          </a:p>
        </p:txBody>
      </p:sp>
      <p:sp>
        <p:nvSpPr>
          <p:cNvPr id="9" name="TextBox 8"/>
          <p:cNvSpPr txBox="1"/>
          <p:nvPr/>
        </p:nvSpPr>
        <p:spPr>
          <a:xfrm>
            <a:off x="6820365" y="5115739"/>
            <a:ext cx="518281" cy="319637"/>
          </a:xfrm>
          <a:prstGeom prst="rect">
            <a:avLst/>
          </a:prstGeom>
          <a:noFill/>
        </p:spPr>
        <p:txBody>
          <a:bodyPr wrap="none" lIns="91439" tIns="45719" rIns="91439" bIns="45719" rtlCol="0">
            <a:spAutoFit/>
          </a:bodyPr>
          <a:lstStyle/>
          <a:p>
            <a:r>
              <a:rPr lang="en-US" sz="1477" dirty="0"/>
              <a:t>Tree</a:t>
            </a:r>
          </a:p>
        </p:txBody>
      </p:sp>
      <p:sp>
        <p:nvSpPr>
          <p:cNvPr id="10" name="Content Placeholder 2"/>
          <p:cNvSpPr txBox="1">
            <a:spLocks/>
          </p:cNvSpPr>
          <p:nvPr/>
        </p:nvSpPr>
        <p:spPr>
          <a:xfrm>
            <a:off x="6425647" y="1896890"/>
            <a:ext cx="3966025" cy="4007224"/>
          </a:xfrm>
          <a:prstGeom prst="rect">
            <a:avLst/>
          </a:prstGeom>
        </p:spPr>
        <p:txBody>
          <a:bodyPr vert="horz" lIns="91439" tIns="45719" rIns="91439" bIns="45719"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687" dirty="0"/>
              <a:t>Example of graphs</a:t>
            </a:r>
          </a:p>
        </p:txBody>
      </p:sp>
      <p:pic>
        <p:nvPicPr>
          <p:cNvPr id="11" name="Picture 10"/>
          <p:cNvPicPr>
            <a:picLocks noChangeAspect="1"/>
          </p:cNvPicPr>
          <p:nvPr/>
        </p:nvPicPr>
        <p:blipFill>
          <a:blip r:embed="rId6"/>
          <a:stretch>
            <a:fillRect/>
          </a:stretch>
        </p:blipFill>
        <p:spPr>
          <a:xfrm>
            <a:off x="1724416" y="6279981"/>
            <a:ext cx="1482328" cy="285750"/>
          </a:xfrm>
          <a:prstGeom prst="rect">
            <a:avLst/>
          </a:prstGeom>
        </p:spPr>
      </p:pic>
      <p:pic>
        <p:nvPicPr>
          <p:cNvPr id="13" name="Picture 12"/>
          <p:cNvPicPr>
            <a:picLocks noChangeAspect="1"/>
          </p:cNvPicPr>
          <p:nvPr/>
        </p:nvPicPr>
        <p:blipFill>
          <a:blip r:embed="rId7"/>
          <a:stretch>
            <a:fillRect/>
          </a:stretch>
        </p:blipFill>
        <p:spPr>
          <a:xfrm>
            <a:off x="7060575" y="2252026"/>
            <a:ext cx="3319491" cy="3030839"/>
          </a:xfrm>
          <a:prstGeom prst="rect">
            <a:avLst/>
          </a:prstGeom>
        </p:spPr>
      </p:pic>
      <p:sp>
        <p:nvSpPr>
          <p:cNvPr id="14" name="TextBox 13"/>
          <p:cNvSpPr txBox="1"/>
          <p:nvPr/>
        </p:nvSpPr>
        <p:spPr>
          <a:xfrm>
            <a:off x="4208266" y="6254729"/>
            <a:ext cx="1446486"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4 PEs &amp; 10 processes</a:t>
            </a:r>
            <a:endParaRPr lang="en-US" sz="2531" dirty="0">
              <a:solidFill>
                <a:srgbClr val="000000"/>
              </a:solidFill>
              <a:sym typeface="Helvetica Light"/>
            </a:endParaRPr>
          </a:p>
        </p:txBody>
      </p:sp>
      <p:sp>
        <p:nvSpPr>
          <p:cNvPr id="12" name="TextBox 11"/>
          <p:cNvSpPr txBox="1"/>
          <p:nvPr/>
        </p:nvSpPr>
        <p:spPr>
          <a:xfrm>
            <a:off x="8128483" y="389190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5" name="TextBox 14"/>
          <p:cNvSpPr txBox="1"/>
          <p:nvPr/>
        </p:nvSpPr>
        <p:spPr>
          <a:xfrm>
            <a:off x="9142002" y="3900883"/>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6" name="TextBox 15"/>
          <p:cNvSpPr txBox="1"/>
          <p:nvPr/>
        </p:nvSpPr>
        <p:spPr>
          <a:xfrm>
            <a:off x="8125276"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7" name="TextBox 16"/>
          <p:cNvSpPr txBox="1"/>
          <p:nvPr/>
        </p:nvSpPr>
        <p:spPr>
          <a:xfrm>
            <a:off x="8137755"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18" name="TextBox 17"/>
          <p:cNvSpPr txBox="1"/>
          <p:nvPr/>
        </p:nvSpPr>
        <p:spPr>
          <a:xfrm>
            <a:off x="9152188" y="4420679"/>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9" name="TextBox 18"/>
          <p:cNvSpPr txBox="1"/>
          <p:nvPr/>
        </p:nvSpPr>
        <p:spPr>
          <a:xfrm>
            <a:off x="9151276"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0" name="TextBox 19"/>
          <p:cNvSpPr txBox="1"/>
          <p:nvPr/>
        </p:nvSpPr>
        <p:spPr>
          <a:xfrm>
            <a:off x="10192169" y="389499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21" name="TextBox 20"/>
          <p:cNvSpPr txBox="1"/>
          <p:nvPr/>
        </p:nvSpPr>
        <p:spPr>
          <a:xfrm>
            <a:off x="10197071"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22" name="TextBox 21"/>
          <p:cNvSpPr txBox="1"/>
          <p:nvPr/>
        </p:nvSpPr>
        <p:spPr>
          <a:xfrm>
            <a:off x="10192925" y="4955484"/>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3" name="TextBox 22"/>
          <p:cNvSpPr txBox="1"/>
          <p:nvPr/>
        </p:nvSpPr>
        <p:spPr>
          <a:xfrm>
            <a:off x="7290724" y="4436865"/>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pic>
        <p:nvPicPr>
          <p:cNvPr id="26" name="Picture 25">
            <a:extLst>
              <a:ext uri="{FF2B5EF4-FFF2-40B4-BE49-F238E27FC236}">
                <a16:creationId xmlns:a16="http://schemas.microsoft.com/office/drawing/2014/main" id="{CDE80812-3A42-C94D-AA26-833E7F82B4EE}"/>
              </a:ext>
            </a:extLst>
          </p:cNvPr>
          <p:cNvPicPr>
            <a:picLocks noChangeAspect="1"/>
          </p:cNvPicPr>
          <p:nvPr/>
        </p:nvPicPr>
        <p:blipFill>
          <a:blip r:embed="rId8"/>
          <a:stretch>
            <a:fillRect/>
          </a:stretch>
        </p:blipFill>
        <p:spPr>
          <a:xfrm>
            <a:off x="10067607" y="385323"/>
            <a:ext cx="2098705" cy="1185333"/>
          </a:xfrm>
          <a:prstGeom prst="rect">
            <a:avLst/>
          </a:prstGeom>
        </p:spPr>
      </p:pic>
      <p:pic>
        <p:nvPicPr>
          <p:cNvPr id="28" name="Picture 27">
            <a:extLst>
              <a:ext uri="{FF2B5EF4-FFF2-40B4-BE49-F238E27FC236}">
                <a16:creationId xmlns:a16="http://schemas.microsoft.com/office/drawing/2014/main" id="{D3AB7B79-476C-5F45-940C-11F78B5F845F}"/>
              </a:ext>
            </a:extLst>
          </p:cNvPr>
          <p:cNvPicPr>
            <a:picLocks noChangeAspect="1"/>
          </p:cNvPicPr>
          <p:nvPr/>
        </p:nvPicPr>
        <p:blipFill>
          <a:blip r:embed="rId9"/>
          <a:stretch>
            <a:fillRect/>
          </a:stretch>
        </p:blipFill>
        <p:spPr>
          <a:xfrm>
            <a:off x="11076970" y="4993098"/>
            <a:ext cx="881973" cy="881973"/>
          </a:xfrm>
          <a:prstGeom prst="rect">
            <a:avLst/>
          </a:prstGeom>
        </p:spPr>
      </p:pic>
      <p:sp>
        <p:nvSpPr>
          <p:cNvPr id="29" name="TextBox 28">
            <a:extLst>
              <a:ext uri="{FF2B5EF4-FFF2-40B4-BE49-F238E27FC236}">
                <a16:creationId xmlns:a16="http://schemas.microsoft.com/office/drawing/2014/main" id="{41529145-ACAF-854A-82F3-CAC2829770D3}"/>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30" name="Picture 2" descr="Image result for epcc">
            <a:extLst>
              <a:ext uri="{FF2B5EF4-FFF2-40B4-BE49-F238E27FC236}">
                <a16:creationId xmlns:a16="http://schemas.microsoft.com/office/drawing/2014/main" id="{FB417B8A-5892-CE43-B0DE-857CA7B62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BBFAC75-9FA1-2E48-BE7F-9EC6A394001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2" grpId="0"/>
      <p:bldP spid="15" grpId="0"/>
      <p:bldP spid="16" grpId="0"/>
      <p:bldP spid="17"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93745" y="5687776"/>
            <a:ext cx="4176654" cy="1136439"/>
          </a:xfrm>
          <a:prstGeom prst="rect">
            <a:avLst/>
          </a:prstGeom>
        </p:spPr>
      </p:pic>
      <p:sp>
        <p:nvSpPr>
          <p:cNvPr id="74" name="TextBox 73"/>
          <p:cNvSpPr txBox="1"/>
          <p:nvPr/>
        </p:nvSpPr>
        <p:spPr>
          <a:xfrm>
            <a:off x="125163" y="231978"/>
            <a:ext cx="5140930" cy="477054"/>
          </a:xfrm>
          <a:prstGeom prst="rect">
            <a:avLst/>
          </a:prstGeom>
          <a:noFill/>
        </p:spPr>
        <p:txBody>
          <a:bodyPr wrap="square" rtlCol="0">
            <a:spAutoFit/>
          </a:bodyPr>
          <a:lstStyle/>
          <a:p>
            <a:r>
              <a:rPr lang="en-US" sz="2500" b="1" dirty="0">
                <a:solidFill>
                  <a:schemeClr val="bg2">
                    <a:lumMod val="50000"/>
                  </a:schemeClr>
                </a:solidFill>
                <a:latin typeface="Ayuthaya" charset="-34"/>
                <a:ea typeface="Ayuthaya" charset="-34"/>
                <a:cs typeface="Ayuthaya" charset="-34"/>
              </a:rPr>
              <a:t>Pegasus</a:t>
            </a:r>
            <a:r>
              <a:rPr lang="en-US" sz="2500" dirty="0">
                <a:solidFill>
                  <a:schemeClr val="bg2">
                    <a:lumMod val="50000"/>
                  </a:schemeClr>
                </a:solidFill>
                <a:latin typeface="Ayuthaya" charset="-34"/>
                <a:ea typeface="Ayuthaya" charset="-34"/>
                <a:cs typeface="Ayuthaya" charset="-34"/>
              </a:rPr>
              <a:t> workflow system </a:t>
            </a:r>
          </a:p>
        </p:txBody>
      </p:sp>
      <p:pic>
        <p:nvPicPr>
          <p:cNvPr id="65" name="Picture 6" descr="http://www.clker.com/cliparts/l/W/C/G/x/1/blue-gear-wheel-hi.png"/>
          <p:cNvPicPr>
            <a:picLocks noChangeAspect="1" noChangeArrowheads="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5E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https://avatars3.githubusercontent.com/u/3019875?v=3&amp;s=400"/>
          <p:cNvPicPr>
            <a:picLocks noChangeAspect="1" noChangeArrowheads="1"/>
          </p:cNvPicPr>
          <p:nvPr/>
        </p:nvPicPr>
        <p:blipFill rotWithShape="1">
          <a:blip r:embed="rId5">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420544" y="2786383"/>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Oval 68"/>
          <p:cNvSpPr/>
          <p:nvPr/>
        </p:nvSpPr>
        <p:spPr>
          <a:xfrm>
            <a:off x="4797500" y="2108937"/>
            <a:ext cx="2128406" cy="2128406"/>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103821" y="1658042"/>
            <a:ext cx="3712563" cy="1477328"/>
          </a:xfrm>
          <a:prstGeom prst="rect">
            <a:avLst/>
          </a:prstGeom>
          <a:noFill/>
        </p:spPr>
        <p:txBody>
          <a:bodyPr wrap="square" rtlCol="0">
            <a:spAutoFit/>
          </a:bodyPr>
          <a:lstStyle/>
          <a:p>
            <a:pPr algn="r"/>
            <a:r>
              <a:rPr lang="en-US" sz="1500" dirty="0">
                <a:solidFill>
                  <a:srgbClr val="1F4E79"/>
                </a:solidFill>
              </a:rPr>
              <a:t>Automates pipeline executions</a:t>
            </a:r>
          </a:p>
          <a:p>
            <a:pPr algn="r"/>
            <a:r>
              <a:rPr lang="en-US" sz="1500" b="1" dirty="0">
                <a:solidFill>
                  <a:srgbClr val="1F4E79"/>
                </a:solidFill>
              </a:rPr>
              <a:t>Parallel, distributed computations</a:t>
            </a:r>
          </a:p>
          <a:p>
            <a:pPr algn="r"/>
            <a:r>
              <a:rPr lang="en-US" sz="1500" b="1" dirty="0">
                <a:solidFill>
                  <a:srgbClr val="1F4E79"/>
                </a:solidFill>
              </a:rPr>
              <a:t>Automatically executes data transfers</a:t>
            </a:r>
          </a:p>
          <a:p>
            <a:pPr algn="r"/>
            <a:r>
              <a:rPr lang="en-US" sz="1500" b="1" dirty="0">
                <a:solidFill>
                  <a:srgbClr val="1F4E79"/>
                </a:solidFill>
              </a:rPr>
              <a:t>Heterogeneous resources</a:t>
            </a:r>
          </a:p>
          <a:p>
            <a:pPr algn="r"/>
            <a:r>
              <a:rPr lang="en-US" sz="1500" dirty="0">
                <a:solidFill>
                  <a:srgbClr val="1F4E79"/>
                </a:solidFill>
              </a:rPr>
              <a:t>Task-oriented model</a:t>
            </a:r>
          </a:p>
          <a:p>
            <a:pPr algn="r"/>
            <a:r>
              <a:rPr lang="en-US" sz="1500" b="1" dirty="0">
                <a:solidFill>
                  <a:srgbClr val="1F4E79"/>
                </a:solidFill>
              </a:rPr>
              <a:t>Application is seen as a black box</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650735" y="1583934"/>
            <a:ext cx="2256807" cy="369332"/>
          </a:xfrm>
          <a:prstGeom prst="rect">
            <a:avLst/>
          </a:prstGeom>
          <a:noFill/>
        </p:spPr>
        <p:txBody>
          <a:bodyPr wrap="square" rtlCol="0">
            <a:spAutoFit/>
          </a:bodyPr>
          <a:lstStyle/>
          <a:p>
            <a:r>
              <a:rPr lang="en-US" i="1" dirty="0">
                <a:solidFill>
                  <a:schemeClr val="tx2">
                    <a:lumMod val="75000"/>
                  </a:schemeClr>
                </a:solidFill>
              </a:rPr>
              <a:t>Debugging</a:t>
            </a:r>
          </a:p>
        </p:txBody>
      </p:sp>
      <p:sp>
        <p:nvSpPr>
          <p:cNvPr id="91" name="TextBox 90"/>
          <p:cNvSpPr txBox="1"/>
          <p:nvPr/>
        </p:nvSpPr>
        <p:spPr>
          <a:xfrm>
            <a:off x="7650735" y="1898743"/>
            <a:ext cx="4130205" cy="553998"/>
          </a:xfrm>
          <a:prstGeom prst="rect">
            <a:avLst/>
          </a:prstGeom>
          <a:noFill/>
        </p:spPr>
        <p:txBody>
          <a:bodyPr wrap="square" rtlCol="0">
            <a:spAutoFit/>
          </a:bodyPr>
          <a:lstStyle/>
          <a:p>
            <a:r>
              <a:rPr lang="en-US" sz="1500" dirty="0">
                <a:solidFill>
                  <a:srgbClr val="1F4E79"/>
                </a:solidFill>
              </a:rPr>
              <a:t>Workflow execution and job performance metrics</a:t>
            </a:r>
          </a:p>
          <a:p>
            <a:r>
              <a:rPr lang="en-US" sz="1500" b="1" dirty="0">
                <a:solidFill>
                  <a:srgbClr val="1F4E79"/>
                </a:solidFill>
              </a:rPr>
              <a:t>Real-time monitoring, graphs, provenance</a:t>
            </a: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dirty="0">
                <a:solidFill>
                  <a:srgbClr val="1F4E79"/>
                </a:solidFill>
              </a:rPr>
              <a:t>Job clustering</a:t>
            </a:r>
          </a:p>
          <a:p>
            <a:r>
              <a:rPr lang="en-US" sz="1500" b="1" dirty="0">
                <a:solidFill>
                  <a:srgbClr val="1F4E79"/>
                </a:solidFill>
              </a:rPr>
              <a:t>Data cleanup</a:t>
            </a:r>
          </a:p>
        </p:txBody>
      </p:sp>
      <p:grpSp>
        <p:nvGrpSpPr>
          <p:cNvPr id="99" name="Group 98"/>
          <p:cNvGrpSpPr/>
          <p:nvPr/>
        </p:nvGrpSpPr>
        <p:grpSpPr>
          <a:xfrm>
            <a:off x="3407760" y="4428543"/>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3"/>
          </p:cNvCxnSpPr>
          <p:nvPr/>
        </p:nvCxnSpPr>
        <p:spPr>
          <a:xfrm flipV="1">
            <a:off x="3667926" y="3925645"/>
            <a:ext cx="1441272" cy="547535"/>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7655" y="4396279"/>
            <a:ext cx="2256807" cy="369332"/>
          </a:xfrm>
          <a:prstGeom prst="rect">
            <a:avLst/>
          </a:prstGeom>
          <a:noFill/>
        </p:spPr>
        <p:txBody>
          <a:bodyPr wrap="square" rtlCol="0">
            <a:spAutoFit/>
          </a:bodyPr>
          <a:lstStyle/>
          <a:p>
            <a:pPr algn="r"/>
            <a:r>
              <a:rPr lang="en-US" i="1" dirty="0">
                <a:solidFill>
                  <a:schemeClr val="tx2">
                    <a:lumMod val="75000"/>
                  </a:schemeClr>
                </a:solidFill>
              </a:rPr>
              <a:t>Recovery</a:t>
            </a:r>
          </a:p>
        </p:txBody>
      </p:sp>
      <p:sp>
        <p:nvSpPr>
          <p:cNvPr id="106" name="TextBox 105"/>
          <p:cNvSpPr txBox="1"/>
          <p:nvPr/>
        </p:nvSpPr>
        <p:spPr>
          <a:xfrm>
            <a:off x="103821" y="4672113"/>
            <a:ext cx="3250419" cy="1015663"/>
          </a:xfrm>
          <a:prstGeom prst="rect">
            <a:avLst/>
          </a:prstGeom>
          <a:noFill/>
        </p:spPr>
        <p:txBody>
          <a:bodyPr wrap="square" rtlCol="0">
            <a:spAutoFit/>
          </a:bodyPr>
          <a:lstStyle/>
          <a:p>
            <a:pPr algn="r"/>
            <a:r>
              <a:rPr lang="en-US" sz="1500" b="1" dirty="0">
                <a:solidFill>
                  <a:srgbClr val="1F4E79"/>
                </a:solidFill>
              </a:rPr>
              <a:t>Job failure detection</a:t>
            </a:r>
          </a:p>
          <a:p>
            <a:pPr algn="r"/>
            <a:r>
              <a:rPr lang="en-US" sz="1500" dirty="0">
                <a:solidFill>
                  <a:srgbClr val="1F4E79"/>
                </a:solidFill>
              </a:rPr>
              <a:t>Checkpoint Files</a:t>
            </a:r>
          </a:p>
          <a:p>
            <a:pPr algn="r"/>
            <a:r>
              <a:rPr lang="en-US" sz="1500" b="1" dirty="0">
                <a:solidFill>
                  <a:srgbClr val="1F4E79"/>
                </a:solidFill>
              </a:rPr>
              <a:t>Job Retry</a:t>
            </a:r>
          </a:p>
          <a:p>
            <a:pPr algn="r"/>
            <a:r>
              <a:rPr lang="en-US" sz="1500" dirty="0">
                <a:solidFill>
                  <a:srgbClr val="1F4E79"/>
                </a:solidFill>
              </a:rPr>
              <a:t>Rescue DAGs</a:t>
            </a:r>
          </a:p>
        </p:txBody>
      </p:sp>
      <p:sp>
        <p:nvSpPr>
          <p:cNvPr id="2" name="TextBox 1"/>
          <p:cNvSpPr txBox="1"/>
          <p:nvPr/>
        </p:nvSpPr>
        <p:spPr>
          <a:xfrm>
            <a:off x="9668932" y="4783956"/>
            <a:ext cx="2523067" cy="1292662"/>
          </a:xfrm>
          <a:prstGeom prst="rect">
            <a:avLst/>
          </a:prstGeom>
          <a:noFill/>
        </p:spPr>
        <p:txBody>
          <a:bodyPr wrap="square" rtlCol="0">
            <a:spAutoFit/>
          </a:bodyPr>
          <a:lstStyle/>
          <a:p>
            <a:pPr algn="r"/>
            <a:r>
              <a:rPr lang="en-US" sz="1500" dirty="0">
                <a:solidFill>
                  <a:schemeClr val="accent1">
                    <a:lumMod val="75000"/>
                  </a:schemeClr>
                </a:solidFill>
              </a:rPr>
              <a:t>LIGO project:</a:t>
            </a:r>
          </a:p>
          <a:p>
            <a:pPr algn="r"/>
            <a:r>
              <a:rPr lang="en-US" sz="1500" dirty="0">
                <a:solidFill>
                  <a:schemeClr val="accent1">
                    <a:lumMod val="75000"/>
                  </a:schemeClr>
                </a:solidFill>
              </a:rPr>
              <a:t> First </a:t>
            </a:r>
            <a:r>
              <a:rPr lang="en-US" sz="1500" b="1" dirty="0">
                <a:solidFill>
                  <a:schemeClr val="accent1">
                    <a:lumMod val="75000"/>
                  </a:schemeClr>
                </a:solidFill>
              </a:rPr>
              <a:t>detection of gravitational waves </a:t>
            </a:r>
            <a:r>
              <a:rPr lang="en-US" sz="1500" dirty="0">
                <a:solidFill>
                  <a:schemeClr val="accent1">
                    <a:lumMod val="75000"/>
                  </a:schemeClr>
                </a:solidFill>
              </a:rPr>
              <a:t>from colliding black holes</a:t>
            </a:r>
          </a:p>
          <a:p>
            <a:endParaRPr lang="en-US" dirty="0">
              <a:solidFill>
                <a:schemeClr val="accent1">
                  <a:lumMod val="75000"/>
                </a:schemeClr>
              </a:solidFill>
            </a:endParaRPr>
          </a:p>
        </p:txBody>
      </p:sp>
      <p:sp>
        <p:nvSpPr>
          <p:cNvPr id="36" name="TextBox 35"/>
          <p:cNvSpPr txBox="1"/>
          <p:nvPr/>
        </p:nvSpPr>
        <p:spPr>
          <a:xfrm>
            <a:off x="5461666" y="6488668"/>
            <a:ext cx="2054857" cy="338554"/>
          </a:xfrm>
          <a:prstGeom prst="rect">
            <a:avLst/>
          </a:prstGeom>
          <a:noFill/>
        </p:spPr>
        <p:txBody>
          <a:bodyPr wrap="none" rtlCol="0">
            <a:spAutoFit/>
          </a:bodyPr>
          <a:lstStyle/>
          <a:p>
            <a:r>
              <a:rPr lang="en-US" sz="1600" i="1" dirty="0">
                <a:solidFill>
                  <a:srgbClr val="1F4E79"/>
                </a:solidFill>
              </a:rPr>
              <a:t>http://</a:t>
            </a:r>
            <a:r>
              <a:rPr lang="en-US" sz="1600" i="1" dirty="0" err="1">
                <a:solidFill>
                  <a:srgbClr val="1F4E79"/>
                </a:solidFill>
              </a:rPr>
              <a:t>pegasus.isi.edu</a:t>
            </a:r>
            <a:endParaRPr lang="en-US" sz="1600" i="1" dirty="0">
              <a:solidFill>
                <a:srgbClr val="1F4E79"/>
              </a:solidFill>
            </a:endParaRPr>
          </a:p>
        </p:txBody>
      </p:sp>
      <p:pic>
        <p:nvPicPr>
          <p:cNvPr id="37" name="Picture 4" descr="pegasus_white_logo.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25844" y="85088"/>
            <a:ext cx="1266156" cy="99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1999C883-41B7-2244-9D37-B3B53D78275E}" type="slidenum">
              <a:rPr lang="en-US" smtClean="0"/>
              <a:t>10</a:t>
            </a:fld>
            <a:endParaRPr lang="en-US"/>
          </a:p>
        </p:txBody>
      </p:sp>
      <p:sp>
        <p:nvSpPr>
          <p:cNvPr id="40" name="TextBox 39"/>
          <p:cNvSpPr txBox="1"/>
          <p:nvPr/>
        </p:nvSpPr>
        <p:spPr>
          <a:xfrm>
            <a:off x="941615"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data movement, cleanup, heterogeneous  &amp; coordination </a:t>
            </a:r>
          </a:p>
        </p:txBody>
      </p:sp>
      <p:sp>
        <p:nvSpPr>
          <p:cNvPr id="38" name="Rectangle 37">
            <a:extLst>
              <a:ext uri="{FF2B5EF4-FFF2-40B4-BE49-F238E27FC236}">
                <a16:creationId xmlns:a16="http://schemas.microsoft.com/office/drawing/2014/main" id="{68C26F5B-F7F7-9747-A96F-2D2C92D95904}"/>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7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2" y="231978"/>
            <a:ext cx="5511587" cy="477054"/>
          </a:xfrm>
          <a:prstGeom prst="rect">
            <a:avLst/>
          </a:prstGeom>
          <a:noFill/>
        </p:spPr>
        <p:txBody>
          <a:bodyPr wrap="square" rtlCol="0">
            <a:spAutoFit/>
          </a:bodyPr>
          <a:lstStyle/>
          <a:p>
            <a:r>
              <a:rPr lang="is-IS" sz="2500" b="1" dirty="0">
                <a:solidFill>
                  <a:schemeClr val="bg2">
                    <a:lumMod val="50000"/>
                  </a:schemeClr>
                </a:solidFill>
                <a:latin typeface="Ayuthaya" charset="-34"/>
                <a:ea typeface="Ayuthaya" charset="-34"/>
                <a:cs typeface="Ayuthaya" charset="-34"/>
              </a:rPr>
              <a:t>Complementary systems</a:t>
            </a:r>
            <a:endParaRPr lang="en-US" sz="2500" b="1" dirty="0">
              <a:solidFill>
                <a:schemeClr val="bg2">
                  <a:lumMod val="50000"/>
                </a:schemeClr>
              </a:solidFill>
              <a:latin typeface="Ayuthaya" charset="-34"/>
              <a:ea typeface="Ayuthaya" charset="-34"/>
              <a:cs typeface="Ayuthaya" charset="-34"/>
            </a:endParaRPr>
          </a:p>
        </p:txBody>
      </p:sp>
      <p:sp>
        <p:nvSpPr>
          <p:cNvPr id="62" name="Oval 61"/>
          <p:cNvSpPr/>
          <p:nvPr/>
        </p:nvSpPr>
        <p:spPr>
          <a:xfrm>
            <a:off x="2734617" y="22471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51843" y="3283308"/>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36577" y="3278654"/>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04104" y="328330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62" idx="4"/>
            <a:endCxn id="87" idx="7"/>
          </p:cNvCxnSpPr>
          <p:nvPr/>
        </p:nvCxnSpPr>
        <p:spPr>
          <a:xfrm flipH="1">
            <a:off x="1877032" y="2628092"/>
            <a:ext cx="1048077" cy="711010"/>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2" idx="4"/>
            <a:endCxn id="82" idx="0"/>
          </p:cNvCxnSpPr>
          <p:nvPr/>
        </p:nvCxnSpPr>
        <p:spPr>
          <a:xfrm>
            <a:off x="2925109" y="2628092"/>
            <a:ext cx="1960" cy="650562"/>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4"/>
            <a:endCxn id="94" idx="0"/>
          </p:cNvCxnSpPr>
          <p:nvPr/>
        </p:nvCxnSpPr>
        <p:spPr>
          <a:xfrm>
            <a:off x="2925109" y="2628092"/>
            <a:ext cx="1169487" cy="655214"/>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731082" y="4333862"/>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4"/>
          </p:cNvCxnSpPr>
          <p:nvPr/>
        </p:nvCxnSpPr>
        <p:spPr>
          <a:xfrm>
            <a:off x="1742335" y="3664291"/>
            <a:ext cx="1179239" cy="669571"/>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2" idx="4"/>
          </p:cNvCxnSpPr>
          <p:nvPr/>
        </p:nvCxnSpPr>
        <p:spPr>
          <a:xfrm flipH="1">
            <a:off x="2921575" y="3659637"/>
            <a:ext cx="5494" cy="674225"/>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4"/>
          </p:cNvCxnSpPr>
          <p:nvPr/>
        </p:nvCxnSpPr>
        <p:spPr>
          <a:xfrm flipH="1">
            <a:off x="2921574" y="3664289"/>
            <a:ext cx="1173022" cy="669573"/>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2739034" y="526674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a:endCxn id="97" idx="0"/>
          </p:cNvCxnSpPr>
          <p:nvPr/>
        </p:nvCxnSpPr>
        <p:spPr>
          <a:xfrm>
            <a:off x="2921574" y="4714845"/>
            <a:ext cx="7952" cy="551898"/>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769398" y="2282830"/>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88526" y="3319989"/>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773260"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40787" y="3319988"/>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69398" y="437054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775717" y="530342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1667950" y="2395821"/>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TextBox 106"/>
          <p:cNvSpPr txBox="1"/>
          <p:nvPr/>
        </p:nvSpPr>
        <p:spPr>
          <a:xfrm>
            <a:off x="880370" y="2102455"/>
            <a:ext cx="873957"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files</a:t>
            </a:r>
          </a:p>
        </p:txBody>
      </p:sp>
      <p:pic>
        <p:nvPicPr>
          <p:cNvPr id="108"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900154" y="3741766"/>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TextBox 108"/>
          <p:cNvSpPr txBox="1"/>
          <p:nvPr/>
        </p:nvSpPr>
        <p:spPr>
          <a:xfrm>
            <a:off x="245277" y="4131836"/>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parallelism</a:t>
            </a:r>
          </a:p>
        </p:txBody>
      </p:sp>
      <p:sp>
        <p:nvSpPr>
          <p:cNvPr id="15" name="Rounded Rectangle 14"/>
          <p:cNvSpPr/>
          <p:nvPr/>
        </p:nvSpPr>
        <p:spPr>
          <a:xfrm>
            <a:off x="21684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200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ounded Rectangle 123"/>
          <p:cNvSpPr/>
          <p:nvPr/>
        </p:nvSpPr>
        <p:spPr>
          <a:xfrm>
            <a:off x="2751895" y="2770055"/>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3425" y="2812578"/>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Rounded Rectangle 125"/>
          <p:cNvSpPr/>
          <p:nvPr/>
        </p:nvSpPr>
        <p:spPr>
          <a:xfrm>
            <a:off x="33362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78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8" name="Rounded Rectangle 127"/>
          <p:cNvSpPr/>
          <p:nvPr/>
        </p:nvSpPr>
        <p:spPr>
          <a:xfrm>
            <a:off x="2749850" y="3745339"/>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1380" y="3787862"/>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0" name="Rounded Rectangle 129"/>
          <p:cNvSpPr/>
          <p:nvPr/>
        </p:nvSpPr>
        <p:spPr>
          <a:xfrm>
            <a:off x="3439117" y="3794232"/>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90647" y="3836755"/>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ounded Rectangle 131"/>
          <p:cNvSpPr/>
          <p:nvPr/>
        </p:nvSpPr>
        <p:spPr>
          <a:xfrm>
            <a:off x="2079852" y="3795026"/>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31382" y="3837549"/>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ounded Rectangle 133"/>
          <p:cNvSpPr/>
          <p:nvPr/>
        </p:nvSpPr>
        <p:spPr>
          <a:xfrm>
            <a:off x="2751128" y="4771141"/>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2658" y="4813664"/>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6" name="TextBox 135"/>
          <p:cNvSpPr txBox="1"/>
          <p:nvPr/>
        </p:nvSpPr>
        <p:spPr>
          <a:xfrm>
            <a:off x="3230904" y="4813664"/>
            <a:ext cx="1855609"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heterogeneous </a:t>
            </a:r>
          </a:p>
          <a:p>
            <a:r>
              <a:rPr lang="en-US" sz="1600" b="1" i="1" dirty="0">
                <a:solidFill>
                  <a:srgbClr val="659C42"/>
                </a:solidFill>
                <a:latin typeface="Ayuthaya" charset="-34"/>
                <a:ea typeface="Ayuthaya" charset="-34"/>
                <a:cs typeface="Ayuthaya" charset="-34"/>
              </a:rPr>
              <a:t>execution</a:t>
            </a:r>
          </a:p>
        </p:txBody>
      </p:sp>
      <p:pic>
        <p:nvPicPr>
          <p:cNvPr id="139"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3219036" y="4531827"/>
            <a:ext cx="677401" cy="188186"/>
          </a:xfrm>
          <a:prstGeom prst="rect">
            <a:avLst/>
          </a:prstGeom>
          <a:noFill/>
          <a:extLst>
            <a:ext uri="{909E8E84-426E-40dd-AFC4-6F175D3DCCD1}">
              <a14:hiddenFill xmlns="" xmlns:a14="http://schemas.microsoft.com/office/drawing/2010/main">
                <a:solidFill>
                  <a:srgbClr val="FFFFFF"/>
                </a:solidFill>
              </a14:hiddenFill>
            </a:ext>
          </a:extLst>
        </p:spPr>
      </p:pic>
      <p:sp>
        <p:nvSpPr>
          <p:cNvPr id="169" name="Oval 168"/>
          <p:cNvSpPr/>
          <p:nvPr/>
        </p:nvSpPr>
        <p:spPr>
          <a:xfrm>
            <a:off x="8820739" y="224245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637965" y="3278655"/>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8822699" y="3274001"/>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990226" y="327865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9" idx="3"/>
          </p:cNvCxnSpPr>
          <p:nvPr/>
        </p:nvCxnSpPr>
        <p:spPr>
          <a:xfrm flipH="1">
            <a:off x="7963155" y="2567645"/>
            <a:ext cx="913378" cy="766804"/>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9011231" y="2623439"/>
            <a:ext cx="1960" cy="650562"/>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9" idx="5"/>
          </p:cNvCxnSpPr>
          <p:nvPr/>
        </p:nvCxnSpPr>
        <p:spPr>
          <a:xfrm>
            <a:off x="9145928" y="2567645"/>
            <a:ext cx="1034790" cy="71100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8817204" y="43292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p:cNvCxnSpPr>
            <a:endCxn id="176" idx="1"/>
          </p:cNvCxnSpPr>
          <p:nvPr/>
        </p:nvCxnSpPr>
        <p:spPr>
          <a:xfrm>
            <a:off x="7828457" y="3659638"/>
            <a:ext cx="1044541" cy="72536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9007697" y="3654984"/>
            <a:ext cx="5494" cy="67422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6" idx="7"/>
          </p:cNvCxnSpPr>
          <p:nvPr/>
        </p:nvCxnSpPr>
        <p:spPr>
          <a:xfrm flipH="1">
            <a:off x="9142393" y="3659636"/>
            <a:ext cx="1038325" cy="725367"/>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825156" y="5262090"/>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9007696" y="4710192"/>
            <a:ext cx="7952" cy="55189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8855520" y="227817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674648" y="3315336"/>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59382" y="331068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0026909"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8855520" y="436589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861839" y="5298774"/>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7684797" y="2391168"/>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89" name="TextBox 188"/>
          <p:cNvSpPr txBox="1"/>
          <p:nvPr/>
        </p:nvSpPr>
        <p:spPr>
          <a:xfrm>
            <a:off x="6634823" y="2083164"/>
            <a:ext cx="1149674"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streams</a:t>
            </a:r>
          </a:p>
        </p:txBody>
      </p:sp>
      <p:pic>
        <p:nvPicPr>
          <p:cNvPr id="19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6986276" y="3737113"/>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91" name="TextBox 190"/>
          <p:cNvSpPr txBox="1"/>
          <p:nvPr/>
        </p:nvSpPr>
        <p:spPr>
          <a:xfrm>
            <a:off x="6331399" y="4127183"/>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concurrency</a:t>
            </a:r>
          </a:p>
        </p:txBody>
      </p:sp>
      <p:sp>
        <p:nvSpPr>
          <p:cNvPr id="208" name="TextBox 207"/>
          <p:cNvSpPr txBox="1"/>
          <p:nvPr/>
        </p:nvSpPr>
        <p:spPr>
          <a:xfrm>
            <a:off x="9317026" y="4809011"/>
            <a:ext cx="1609392"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homogeneous </a:t>
            </a:r>
          </a:p>
          <a:p>
            <a:r>
              <a:rPr lang="en-US" sz="1600" b="1" i="1" dirty="0">
                <a:solidFill>
                  <a:srgbClr val="659C42"/>
                </a:solidFill>
                <a:latin typeface="Ayuthaya" charset="-34"/>
                <a:ea typeface="Ayuthaya" charset="-34"/>
                <a:cs typeface="Ayuthaya" charset="-34"/>
              </a:rPr>
              <a:t>execution</a:t>
            </a:r>
          </a:p>
        </p:txBody>
      </p:sp>
      <p:pic>
        <p:nvPicPr>
          <p:cNvPr id="210"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9305158" y="4527174"/>
            <a:ext cx="677401" cy="188186"/>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429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6642" y="2726143"/>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98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548538"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2085" y="374489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5"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32001"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6"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2338" y="474841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7839824" y="833518"/>
            <a:ext cx="2187085" cy="1235249"/>
          </a:xfrm>
          <a:prstGeom prst="rect">
            <a:avLst/>
          </a:prstGeom>
        </p:spPr>
      </p:pic>
      <p:pic>
        <p:nvPicPr>
          <p:cNvPr id="88" name="Picture 4" descr="pegasus_white_logo.png"/>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279395" y="1006549"/>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TextBox 76"/>
          <p:cNvSpPr txBox="1"/>
          <p:nvPr/>
        </p:nvSpPr>
        <p:spPr>
          <a:xfrm>
            <a:off x="2167013" y="5844722"/>
            <a:ext cx="1372793" cy="369332"/>
          </a:xfrm>
          <a:prstGeom prst="rect">
            <a:avLst/>
          </a:prstGeom>
          <a:noFill/>
        </p:spPr>
        <p:txBody>
          <a:bodyPr wrap="none" rtlCol="0">
            <a:spAutoFit/>
          </a:bodyPr>
          <a:lstStyle/>
          <a:p>
            <a:r>
              <a:rPr lang="en-US" b="1" i="1" dirty="0">
                <a:solidFill>
                  <a:schemeClr val="bg1">
                    <a:lumMod val="50000"/>
                  </a:schemeClr>
                </a:solidFill>
                <a:latin typeface="Ayuthaya" charset="-34"/>
                <a:ea typeface="Ayuthaya" charset="-34"/>
                <a:cs typeface="Ayuthaya" charset="-34"/>
              </a:rPr>
              <a:t>Task-flow</a:t>
            </a:r>
          </a:p>
        </p:txBody>
      </p:sp>
      <p:sp>
        <p:nvSpPr>
          <p:cNvPr id="78" name="TextBox 77"/>
          <p:cNvSpPr txBox="1"/>
          <p:nvPr/>
        </p:nvSpPr>
        <p:spPr>
          <a:xfrm>
            <a:off x="8319643" y="5878588"/>
            <a:ext cx="1372793" cy="369332"/>
          </a:xfrm>
          <a:prstGeom prst="rect">
            <a:avLst/>
          </a:prstGeom>
          <a:noFill/>
        </p:spPr>
        <p:txBody>
          <a:bodyPr wrap="none" rtlCol="0">
            <a:spAutoFit/>
          </a:bodyPr>
          <a:lstStyle/>
          <a:p>
            <a:r>
              <a:rPr lang="en-US" b="1" i="1" dirty="0">
                <a:solidFill>
                  <a:srgbClr val="7F7F7F"/>
                </a:solidFill>
                <a:latin typeface="Ayuthaya" charset="-34"/>
                <a:ea typeface="Ayuthaya" charset="-34"/>
                <a:cs typeface="Ayuthaya" charset="-34"/>
              </a:rPr>
              <a:t>Data-flow</a:t>
            </a:r>
          </a:p>
        </p:txBody>
      </p:sp>
      <p:sp>
        <p:nvSpPr>
          <p:cNvPr id="79" name="Rectangle 78"/>
          <p:cNvSpPr/>
          <p:nvPr/>
        </p:nvSpPr>
        <p:spPr>
          <a:xfrm>
            <a:off x="5591030" y="2335677"/>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667602" y="2234079"/>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t1</a:t>
            </a:r>
          </a:p>
        </p:txBody>
      </p:sp>
      <p:sp>
        <p:nvSpPr>
          <p:cNvPr id="91" name="TextBox 90"/>
          <p:cNvSpPr txBox="1"/>
          <p:nvPr/>
        </p:nvSpPr>
        <p:spPr>
          <a:xfrm>
            <a:off x="1479322" y="3270594"/>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t2</a:t>
            </a:r>
          </a:p>
        </p:txBody>
      </p:sp>
      <p:sp>
        <p:nvSpPr>
          <p:cNvPr id="93" name="TextBox 92"/>
          <p:cNvSpPr txBox="1"/>
          <p:nvPr/>
        </p:nvSpPr>
        <p:spPr>
          <a:xfrm>
            <a:off x="2676920" y="329090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t3</a:t>
            </a:r>
          </a:p>
        </p:txBody>
      </p:sp>
      <p:sp>
        <p:nvSpPr>
          <p:cNvPr id="101" name="TextBox 100"/>
          <p:cNvSpPr txBox="1"/>
          <p:nvPr/>
        </p:nvSpPr>
        <p:spPr>
          <a:xfrm>
            <a:off x="3834622" y="3267780"/>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t4</a:t>
            </a:r>
          </a:p>
        </p:txBody>
      </p:sp>
      <p:sp>
        <p:nvSpPr>
          <p:cNvPr id="110" name="TextBox 109"/>
          <p:cNvSpPr txBox="1"/>
          <p:nvPr/>
        </p:nvSpPr>
        <p:spPr>
          <a:xfrm>
            <a:off x="2655228" y="4319746"/>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t5</a:t>
            </a:r>
          </a:p>
        </p:txBody>
      </p:sp>
      <p:sp>
        <p:nvSpPr>
          <p:cNvPr id="111" name="TextBox 110"/>
          <p:cNvSpPr txBox="1"/>
          <p:nvPr/>
        </p:nvSpPr>
        <p:spPr>
          <a:xfrm>
            <a:off x="2662872" y="526956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t6</a:t>
            </a:r>
          </a:p>
        </p:txBody>
      </p:sp>
      <p:sp>
        <p:nvSpPr>
          <p:cNvPr id="112" name="TextBox 111"/>
          <p:cNvSpPr txBox="1"/>
          <p:nvPr/>
        </p:nvSpPr>
        <p:spPr>
          <a:xfrm>
            <a:off x="8732477" y="2248758"/>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Pe1</a:t>
            </a:r>
          </a:p>
        </p:txBody>
      </p:sp>
      <p:sp>
        <p:nvSpPr>
          <p:cNvPr id="113" name="TextBox 112"/>
          <p:cNvSpPr txBox="1"/>
          <p:nvPr/>
        </p:nvSpPr>
        <p:spPr>
          <a:xfrm>
            <a:off x="7550019" y="3281350"/>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Pe2</a:t>
            </a:r>
          </a:p>
        </p:txBody>
      </p:sp>
      <p:sp>
        <p:nvSpPr>
          <p:cNvPr id="114" name="TextBox 113"/>
          <p:cNvSpPr txBox="1"/>
          <p:nvPr/>
        </p:nvSpPr>
        <p:spPr>
          <a:xfrm>
            <a:off x="8749472" y="329828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Pe3</a:t>
            </a:r>
          </a:p>
        </p:txBody>
      </p:sp>
      <p:sp>
        <p:nvSpPr>
          <p:cNvPr id="115" name="TextBox 114"/>
          <p:cNvSpPr txBox="1"/>
          <p:nvPr/>
        </p:nvSpPr>
        <p:spPr>
          <a:xfrm>
            <a:off x="9918176" y="3297032"/>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Pe4</a:t>
            </a:r>
          </a:p>
        </p:txBody>
      </p:sp>
      <p:sp>
        <p:nvSpPr>
          <p:cNvPr id="116" name="TextBox 115"/>
          <p:cNvSpPr txBox="1"/>
          <p:nvPr/>
        </p:nvSpPr>
        <p:spPr>
          <a:xfrm>
            <a:off x="8733516" y="4347279"/>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Pe5</a:t>
            </a:r>
          </a:p>
        </p:txBody>
      </p:sp>
      <p:sp>
        <p:nvSpPr>
          <p:cNvPr id="117" name="TextBox 116"/>
          <p:cNvSpPr txBox="1"/>
          <p:nvPr/>
        </p:nvSpPr>
        <p:spPr>
          <a:xfrm>
            <a:off x="8749472" y="529787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Pe6</a:t>
            </a:r>
          </a:p>
        </p:txBody>
      </p:sp>
      <p:sp>
        <p:nvSpPr>
          <p:cNvPr id="118" name="TextBox 117"/>
          <p:cNvSpPr txBox="1"/>
          <p:nvPr/>
        </p:nvSpPr>
        <p:spPr>
          <a:xfrm>
            <a:off x="6463784" y="6339614"/>
            <a:ext cx="4012449"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Processing Elements: python objects</a:t>
            </a:r>
          </a:p>
        </p:txBody>
      </p:sp>
      <p:sp>
        <p:nvSpPr>
          <p:cNvPr id="119" name="TextBox 118"/>
          <p:cNvSpPr txBox="1"/>
          <p:nvPr/>
        </p:nvSpPr>
        <p:spPr>
          <a:xfrm>
            <a:off x="1070029" y="6332107"/>
            <a:ext cx="4841236" cy="307777"/>
          </a:xfrm>
          <a:prstGeom prst="rect">
            <a:avLst/>
          </a:prstGeom>
          <a:noFill/>
        </p:spPr>
        <p:txBody>
          <a:bodyPr wrap="square" rtlCol="0">
            <a:spAutoFit/>
          </a:bodyPr>
          <a:lstStyle/>
          <a:p>
            <a:r>
              <a:rPr lang="en-US" sz="1400" b="1" i="1" dirty="0">
                <a:solidFill>
                  <a:srgbClr val="59758A"/>
                </a:solidFill>
                <a:latin typeface="Ayuthaya" charset="-34"/>
                <a:ea typeface="Ayuthaya" charset="-34"/>
                <a:cs typeface="Ayuthaya" charset="-34"/>
              </a:rPr>
              <a:t>Task: Executable (black box) </a:t>
            </a:r>
          </a:p>
        </p:txBody>
      </p:sp>
      <p:pic>
        <p:nvPicPr>
          <p:cNvPr id="120" name="Picture 2" descr="Image result for epcc">
            <a:extLst>
              <a:ext uri="{FF2B5EF4-FFF2-40B4-BE49-F238E27FC236}">
                <a16:creationId xmlns:a16="http://schemas.microsoft.com/office/drawing/2014/main" id="{4727D82B-A4F1-3746-8C48-0D1F6B68BB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A6A37252-9004-C748-9F11-518779BC6DD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terismOverview-r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86" y="58877"/>
            <a:ext cx="3316034" cy="6799123"/>
          </a:xfrm>
          <a:prstGeom prst="rect">
            <a:avLst/>
          </a:prstGeom>
        </p:spPr>
      </p:pic>
      <p:pic>
        <p:nvPicPr>
          <p:cNvPr id="93" name="Picture 4" descr="pegasus_white_logo.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65013" y="2141060"/>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TextBox 100"/>
          <p:cNvSpPr txBox="1"/>
          <p:nvPr/>
        </p:nvSpPr>
        <p:spPr>
          <a:xfrm>
            <a:off x="1317547" y="3068102"/>
            <a:ext cx="1582280" cy="430887"/>
          </a:xfrm>
          <a:prstGeom prst="rect">
            <a:avLst/>
          </a:prstGeom>
          <a:noFill/>
        </p:spPr>
        <p:txBody>
          <a:bodyPr wrap="square" rtlCol="0">
            <a:spAutoFit/>
          </a:bodyPr>
          <a:lstStyle/>
          <a:p>
            <a:r>
              <a:rPr lang="en-US" sz="2200" dirty="0">
                <a:solidFill>
                  <a:schemeClr val="bg2">
                    <a:lumMod val="50000"/>
                  </a:schemeClr>
                </a:solidFill>
                <a:latin typeface="Arial Rounded MT Bold" charset="0"/>
                <a:ea typeface="Arial Rounded MT Bold" charset="0"/>
                <a:cs typeface="Arial Rounded MT Bold" charset="0"/>
              </a:rPr>
              <a:t>Pegasus</a:t>
            </a:r>
          </a:p>
        </p:txBody>
      </p:sp>
      <p:sp>
        <p:nvSpPr>
          <p:cNvPr id="112" name="TextBox 111"/>
          <p:cNvSpPr txBox="1"/>
          <p:nvPr/>
        </p:nvSpPr>
        <p:spPr>
          <a:xfrm>
            <a:off x="324281" y="844761"/>
            <a:ext cx="3432424" cy="1446550"/>
          </a:xfrm>
          <a:prstGeom prst="rect">
            <a:avLst/>
          </a:prstGeom>
          <a:noFill/>
        </p:spPr>
        <p:txBody>
          <a:bodyPr wrap="square" rtlCol="0">
            <a:spAutoFit/>
          </a:bodyPr>
          <a:lstStyle/>
          <a:p>
            <a:pPr algn="ctr"/>
            <a:r>
              <a:rPr lang="en-US" sz="8800" b="1" dirty="0">
                <a:ln w="19050">
                  <a:solidFill>
                    <a:schemeClr val="bg2">
                      <a:lumMod val="25000"/>
                      <a:alpha val="28000"/>
                    </a:schemeClr>
                  </a:solidFill>
                </a:ln>
                <a:noFill/>
                <a:latin typeface="Courier New" charset="0"/>
                <a:ea typeface="Courier New" charset="0"/>
                <a:cs typeface="Courier New" charset="0"/>
              </a:rPr>
              <a:t>+</a:t>
            </a:r>
          </a:p>
        </p:txBody>
      </p:sp>
      <p:pic>
        <p:nvPicPr>
          <p:cNvPr id="113" name="Picture 112"/>
          <p:cNvPicPr>
            <a:picLocks noChangeAspect="1"/>
          </p:cNvPicPr>
          <p:nvPr/>
        </p:nvPicPr>
        <p:blipFill>
          <a:blip r:embed="rId5"/>
          <a:stretch>
            <a:fillRect/>
          </a:stretch>
        </p:blipFill>
        <p:spPr>
          <a:xfrm>
            <a:off x="1204238" y="33302"/>
            <a:ext cx="2187085" cy="1235249"/>
          </a:xfrm>
          <a:prstGeom prst="rect">
            <a:avLst/>
          </a:prstGeom>
        </p:spPr>
      </p:pic>
      <p:sp>
        <p:nvSpPr>
          <p:cNvPr id="114" name="TextBox 113"/>
          <p:cNvSpPr txBox="1"/>
          <p:nvPr/>
        </p:nvSpPr>
        <p:spPr>
          <a:xfrm>
            <a:off x="-694240" y="4465088"/>
            <a:ext cx="5799835" cy="646331"/>
          </a:xfrm>
          <a:prstGeom prst="rect">
            <a:avLst/>
          </a:prstGeom>
          <a:noFill/>
        </p:spPr>
        <p:txBody>
          <a:bodyPr wrap="square" rtlCol="0">
            <a:spAutoFit/>
          </a:bodyPr>
          <a:lstStyle/>
          <a:p>
            <a:pPr algn="ctr"/>
            <a:r>
              <a:rPr lang="en-US" sz="3600" b="1" spc="600" dirty="0">
                <a:solidFill>
                  <a:schemeClr val="bg1">
                    <a:lumMod val="50000"/>
                  </a:schemeClr>
                </a:solidFill>
                <a:latin typeface="Arial Rounded MT Bold" charset="0"/>
                <a:ea typeface="Arial Rounded MT Bold" charset="0"/>
                <a:cs typeface="Arial Rounded MT Bold" charset="0"/>
              </a:rPr>
              <a:t>ASTERISM</a:t>
            </a:r>
          </a:p>
        </p:txBody>
      </p:sp>
      <p:sp>
        <p:nvSpPr>
          <p:cNvPr id="6" name="Equal 5"/>
          <p:cNvSpPr/>
          <p:nvPr/>
        </p:nvSpPr>
        <p:spPr>
          <a:xfrm>
            <a:off x="1693360" y="3742270"/>
            <a:ext cx="694267" cy="423333"/>
          </a:xfrm>
          <a:prstGeom prst="mathEqual">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7440120" y="2483326"/>
            <a:ext cx="4242164" cy="800219"/>
          </a:xfrm>
          <a:prstGeom prst="rect">
            <a:avLst/>
          </a:prstGeom>
          <a:noFill/>
        </p:spPr>
        <p:txBody>
          <a:bodyPr wrap="none" rtlCol="0">
            <a:spAutoFit/>
          </a:bodyPr>
          <a:lstStyle/>
          <a:p>
            <a:endParaRPr lang="en-US" sz="1400" dirty="0"/>
          </a:p>
          <a:p>
            <a:r>
              <a:rPr lang="en-US" sz="1600" dirty="0">
                <a:solidFill>
                  <a:srgbClr val="548235"/>
                </a:solidFill>
                <a:latin typeface="Ayuthaya" charset="-34"/>
                <a:ea typeface="Ayuthaya" charset="-34"/>
                <a:cs typeface="Ayuthaya" charset="-34"/>
              </a:rPr>
              <a:t>Pegasus</a:t>
            </a:r>
            <a:r>
              <a:rPr lang="en-US" sz="1600" dirty="0">
                <a:solidFill>
                  <a:srgbClr val="637E93"/>
                </a:solidFill>
                <a:latin typeface="Ayuthaya" charset="-34"/>
                <a:ea typeface="Ayuthaya" charset="-34"/>
                <a:cs typeface="Ayuthaya" charset="-34"/>
              </a:rPr>
              <a:t> to distribute and execute</a:t>
            </a:r>
          </a:p>
          <a:p>
            <a:r>
              <a:rPr lang="en-US" sz="1600" dirty="0">
                <a:solidFill>
                  <a:srgbClr val="637E93"/>
                </a:solidFill>
                <a:latin typeface="Ayuthaya" charset="-34"/>
                <a:ea typeface="Ayuthaya" charset="-34"/>
                <a:cs typeface="Ayuthaya" charset="-34"/>
              </a:rPr>
              <a:t>each dispel4py workflow  </a:t>
            </a:r>
          </a:p>
        </p:txBody>
      </p:sp>
      <p:sp>
        <p:nvSpPr>
          <p:cNvPr id="115" name="TextBox 114"/>
          <p:cNvSpPr txBox="1"/>
          <p:nvPr/>
        </p:nvSpPr>
        <p:spPr>
          <a:xfrm>
            <a:off x="7476886" y="1672425"/>
            <a:ext cx="5487693" cy="584776"/>
          </a:xfrm>
          <a:prstGeom prst="rect">
            <a:avLst/>
          </a:prstGeom>
          <a:noFill/>
        </p:spPr>
        <p:txBody>
          <a:bodyPr wrap="square" rtlCol="0">
            <a:spAutoFit/>
          </a:bodyPr>
          <a:lstStyle/>
          <a:p>
            <a:r>
              <a:rPr lang="en-US" sz="1600" dirty="0" err="1">
                <a:solidFill>
                  <a:srgbClr val="548235"/>
                </a:solidFill>
                <a:latin typeface="Ayuthaya" charset="-34"/>
                <a:ea typeface="Ayuthaya" charset="-34"/>
                <a:cs typeface="Ayuthaya" charset="-34"/>
              </a:rPr>
              <a:t>dispelpy</a:t>
            </a:r>
            <a:r>
              <a:rPr lang="en-US" sz="1600" dirty="0">
                <a:solidFill>
                  <a:srgbClr val="637E93"/>
                </a:solidFill>
                <a:latin typeface="Ayuthaya" charset="-34"/>
                <a:ea typeface="Ayuthaya" charset="-34"/>
                <a:cs typeface="Ayuthaya" charset="-34"/>
              </a:rPr>
              <a:t>  to represent different </a:t>
            </a:r>
          </a:p>
          <a:p>
            <a:r>
              <a:rPr lang="en-US" sz="1600" dirty="0">
                <a:solidFill>
                  <a:srgbClr val="637E93"/>
                </a:solidFill>
                <a:latin typeface="Ayuthaya" charset="-34"/>
                <a:ea typeface="Ayuthaya" charset="-34"/>
                <a:cs typeface="Ayuthaya" charset="-34"/>
              </a:rPr>
              <a:t>parts of applications</a:t>
            </a:r>
          </a:p>
        </p:txBody>
      </p:sp>
      <p:pic>
        <p:nvPicPr>
          <p:cNvPr id="12" name="Picture 2" descr="Image result for epcc">
            <a:extLst>
              <a:ext uri="{FF2B5EF4-FFF2-40B4-BE49-F238E27FC236}">
                <a16:creationId xmlns:a16="http://schemas.microsoft.com/office/drawing/2014/main" id="{7613F849-1355-154A-A8E2-6F7484B84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1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375566" y="4179132"/>
            <a:ext cx="4816434" cy="18566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88436" y="4462935"/>
            <a:ext cx="6963832" cy="1631216"/>
          </a:xfrm>
          <a:prstGeom prst="rect">
            <a:avLst/>
          </a:prstGeom>
          <a:noFill/>
        </p:spPr>
        <p:txBody>
          <a:bodyPr wrap="square" rtlCol="0">
            <a:spAutoFit/>
          </a:bodyPr>
          <a:lstStyle/>
          <a:p>
            <a:r>
              <a:rPr lang="en-US" sz="1400" dirty="0">
                <a:solidFill>
                  <a:srgbClr val="7F7F7F"/>
                </a:solidFill>
                <a:latin typeface="Ayuthaya" charset="-34"/>
                <a:ea typeface="Ayuthaya" charset="-34"/>
                <a:cs typeface="Ayuthaya" charset="-34"/>
              </a:rPr>
              <a:t>IRIS USA TA array – 1000 stations- 4999500 cross-correlations </a:t>
            </a:r>
            <a:r>
              <a:rPr lang="en-US" sz="1400" b="1" dirty="0">
                <a:solidFill>
                  <a:srgbClr val="7F7F7F"/>
                </a:solidFill>
                <a:latin typeface="Ayuthaya" charset="-34"/>
                <a:ea typeface="Ayuthaya" charset="-34"/>
                <a:cs typeface="Ayuthaya" charset="-34"/>
              </a:rPr>
              <a:t>per hour</a:t>
            </a:r>
          </a:p>
          <a:p>
            <a:endParaRPr lang="en-US" dirty="0">
              <a:solidFill>
                <a:schemeClr val="accent6">
                  <a:lumMod val="75000"/>
                </a:schemeClr>
              </a:solidFill>
              <a:latin typeface="Ayuthaya" charset="-34"/>
              <a:ea typeface="Ayuthaya" charset="-34"/>
              <a:cs typeface="Ayuthaya" charset="-34"/>
            </a:endParaRPr>
          </a:p>
          <a:p>
            <a:r>
              <a:rPr lang="en-US" dirty="0">
                <a:solidFill>
                  <a:schemeClr val="accent6">
                    <a:lumMod val="75000"/>
                  </a:schemeClr>
                </a:solidFill>
                <a:latin typeface="Ayuthaya" charset="-34"/>
                <a:ea typeface="Ayuthaya" charset="-34"/>
                <a:cs typeface="Ayuthaya" charset="-34"/>
              </a:rPr>
              <a:t>Preprocesses </a:t>
            </a:r>
            <a:r>
              <a:rPr lang="en-US" dirty="0">
                <a:solidFill>
                  <a:srgbClr val="637E93"/>
                </a:solidFill>
                <a:latin typeface="Ayuthaya" charset="-34"/>
                <a:ea typeface="Ayuthaya" charset="-34"/>
                <a:cs typeface="Ayuthaya" charset="-34"/>
              </a:rPr>
              <a:t>(Phase 1) and </a:t>
            </a:r>
            <a:r>
              <a:rPr lang="en-US" dirty="0">
                <a:solidFill>
                  <a:schemeClr val="accent6">
                    <a:lumMod val="75000"/>
                  </a:schemeClr>
                </a:solidFill>
                <a:latin typeface="Ayuthaya" charset="-34"/>
                <a:ea typeface="Ayuthaya" charset="-34"/>
                <a:cs typeface="Ayuthaya" charset="-34"/>
              </a:rPr>
              <a:t>cross-correlates</a:t>
            </a:r>
            <a:r>
              <a:rPr lang="en-US" dirty="0">
                <a:solidFill>
                  <a:srgbClr val="637E93"/>
                </a:solidFill>
                <a:latin typeface="Ayuthaya" charset="-34"/>
                <a:ea typeface="Ayuthaya" charset="-34"/>
                <a:cs typeface="Ayuthaya" charset="-34"/>
              </a:rPr>
              <a:t> traces (Phase 2) from multiple </a:t>
            </a:r>
            <a:r>
              <a:rPr lang="en-US" dirty="0">
                <a:solidFill>
                  <a:schemeClr val="accent6">
                    <a:lumMod val="75000"/>
                  </a:schemeClr>
                </a:solidFill>
                <a:latin typeface="Ayuthaya" charset="-34"/>
                <a:ea typeface="Ayuthaya" charset="-34"/>
                <a:cs typeface="Ayuthaya" charset="-34"/>
              </a:rPr>
              <a:t>seismic stations</a:t>
            </a:r>
          </a:p>
          <a:p>
            <a:endParaRPr lang="en-US" dirty="0">
              <a:solidFill>
                <a:schemeClr val="accent6">
                  <a:lumMod val="75000"/>
                </a:schemeClr>
              </a:solidFill>
              <a:latin typeface="Ayuthaya" charset="-34"/>
              <a:ea typeface="Ayuthaya" charset="-34"/>
              <a:cs typeface="Ayuthaya" charset="-34"/>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1654" y="1423393"/>
            <a:ext cx="6316999" cy="2635941"/>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0803" y="5060029"/>
            <a:ext cx="4019213" cy="1248524"/>
          </a:xfrm>
          <a:prstGeom prst="rect">
            <a:avLst/>
          </a:prstGeom>
        </p:spPr>
      </p:pic>
      <p:sp>
        <p:nvSpPr>
          <p:cNvPr id="17" name="TextBox 16"/>
          <p:cNvSpPr txBox="1"/>
          <p:nvPr/>
        </p:nvSpPr>
        <p:spPr>
          <a:xfrm>
            <a:off x="9890410" y="4373595"/>
            <a:ext cx="2268347" cy="646331"/>
          </a:xfrm>
          <a:prstGeom prst="rect">
            <a:avLst/>
          </a:prstGeom>
          <a:noFill/>
        </p:spPr>
        <p:txBody>
          <a:bodyPr wrap="square" rtlCol="0">
            <a:spAutoFit/>
          </a:bodyPr>
          <a:lstStyle/>
          <a:p>
            <a:pPr algn="ctr"/>
            <a:r>
              <a:rPr lang="en-US" b="1" i="1" dirty="0">
                <a:solidFill>
                  <a:schemeClr val="accent3">
                    <a:lumMod val="75000"/>
                  </a:schemeClr>
                </a:solidFill>
              </a:rPr>
              <a:t>Phase 2 </a:t>
            </a:r>
          </a:p>
          <a:p>
            <a:r>
              <a:rPr lang="en-US" b="1" i="1" dirty="0">
                <a:solidFill>
                  <a:schemeClr val="accent3">
                    <a:lumMod val="75000"/>
                  </a:schemeClr>
                </a:solidFill>
              </a:rPr>
              <a:t>dispel4py workflow</a:t>
            </a:r>
          </a:p>
        </p:txBody>
      </p:sp>
      <p:sp>
        <p:nvSpPr>
          <p:cNvPr id="21" name="TextBox 20"/>
          <p:cNvSpPr txBox="1"/>
          <p:nvPr/>
        </p:nvSpPr>
        <p:spPr>
          <a:xfrm>
            <a:off x="9923653" y="853471"/>
            <a:ext cx="2268347" cy="646331"/>
          </a:xfrm>
          <a:prstGeom prst="rect">
            <a:avLst/>
          </a:prstGeom>
          <a:noFill/>
        </p:spPr>
        <p:txBody>
          <a:bodyPr wrap="square" rtlCol="0">
            <a:spAutoFit/>
          </a:bodyPr>
          <a:lstStyle/>
          <a:p>
            <a:pPr algn="ctr"/>
            <a:r>
              <a:rPr lang="en-US" b="1" i="1" dirty="0">
                <a:solidFill>
                  <a:schemeClr val="accent3">
                    <a:lumMod val="75000"/>
                  </a:schemeClr>
                </a:solidFill>
              </a:rPr>
              <a:t>Phase 1 </a:t>
            </a:r>
          </a:p>
          <a:p>
            <a:r>
              <a:rPr lang="en-US" b="1" i="1" dirty="0">
                <a:solidFill>
                  <a:schemeClr val="accent3">
                    <a:lumMod val="75000"/>
                  </a:schemeClr>
                </a:solidFill>
              </a:rPr>
              <a:t>dispel4py workflow</a:t>
            </a:r>
          </a:p>
        </p:txBody>
      </p:sp>
      <p:pic>
        <p:nvPicPr>
          <p:cNvPr id="22"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3" y="4850591"/>
            <a:ext cx="756176" cy="3674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2" y="1136156"/>
            <a:ext cx="756176" cy="3674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18840" y="6014727"/>
            <a:ext cx="6994760"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a:t>
            </a:r>
            <a:r>
              <a:rPr lang="en-US" sz="1600" dirty="0">
                <a:solidFill>
                  <a:srgbClr val="637E93"/>
                </a:solidFill>
                <a:latin typeface="Ayuthaya" charset="-34"/>
                <a:ea typeface="Ayuthaya" charset="-34"/>
                <a:cs typeface="Ayuthaya" charset="-34"/>
              </a:rPr>
              <a:t> project both phases on the same HPC resource</a:t>
            </a:r>
          </a:p>
        </p:txBody>
      </p:sp>
      <p:pic>
        <p:nvPicPr>
          <p:cNvPr id="5" name="Picture 4"/>
          <p:cNvPicPr>
            <a:picLocks noChangeAspect="1"/>
          </p:cNvPicPr>
          <p:nvPr/>
        </p:nvPicPr>
        <p:blipFill>
          <a:blip r:embed="rId6"/>
          <a:stretch>
            <a:fillRect/>
          </a:stretch>
        </p:blipFill>
        <p:spPr>
          <a:xfrm>
            <a:off x="673101" y="1103585"/>
            <a:ext cx="5033432" cy="3410150"/>
          </a:xfrm>
          <a:prstGeom prst="rect">
            <a:avLst/>
          </a:prstGeom>
        </p:spPr>
      </p:pic>
      <p:pic>
        <p:nvPicPr>
          <p:cNvPr id="19" name="Picture 18"/>
          <p:cNvPicPr>
            <a:picLocks noChangeAspect="1"/>
          </p:cNvPicPr>
          <p:nvPr/>
        </p:nvPicPr>
        <p:blipFill>
          <a:blip r:embed="rId7"/>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16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(1000 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58" name="TextBox 57"/>
          <p:cNvSpPr txBox="1"/>
          <p:nvPr/>
        </p:nvSpPr>
        <p:spPr>
          <a:xfrm>
            <a:off x="351052" y="5339918"/>
            <a:ext cx="1679627" cy="323165"/>
          </a:xfrm>
          <a:prstGeom prst="rect">
            <a:avLst/>
          </a:prstGeom>
          <a:noFill/>
        </p:spPr>
        <p:txBody>
          <a:bodyPr wrap="none" rtlCol="0">
            <a:spAutoFit/>
          </a:bodyPr>
          <a:lstStyle/>
          <a:p>
            <a:r>
              <a:rPr lang="en-US" sz="1500" dirty="0">
                <a:solidFill>
                  <a:schemeClr val="accent1">
                    <a:lumMod val="20000"/>
                    <a:lumOff val="80000"/>
                  </a:schemeClr>
                </a:solidFill>
              </a:rPr>
              <a:t>(e.g., user’s laptop)</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64" name="Rectangle 63"/>
          <p:cNvSpPr/>
          <p:nvPr/>
        </p:nvSpPr>
        <p:spPr>
          <a:xfrm>
            <a:off x="351052" y="955428"/>
            <a:ext cx="6096000" cy="707886"/>
          </a:xfrm>
          <a:prstGeom prst="rect">
            <a:avLst/>
          </a:prstGeom>
        </p:spPr>
        <p:txBody>
          <a:bodyPr>
            <a:spAutoFit/>
          </a:bodyPr>
          <a:lstStyle/>
          <a:p>
            <a:r>
              <a:rPr lang="en-US" sz="2000" b="1" dirty="0">
                <a:solidFill>
                  <a:schemeClr val="bg1"/>
                </a:solidFill>
              </a:rPr>
              <a:t>Execution among </a:t>
            </a:r>
          </a:p>
          <a:p>
            <a:r>
              <a:rPr lang="en-US" sz="2000" b="1" dirty="0">
                <a:solidFill>
                  <a:schemeClr val="bg1"/>
                </a:solidFill>
              </a:rPr>
              <a:t>heterogeneous systems</a:t>
            </a:r>
          </a:p>
        </p:txBody>
      </p:sp>
      <p:sp>
        <p:nvSpPr>
          <p:cNvPr id="52" name="Rectangle 51">
            <a:extLst>
              <a:ext uri="{FF2B5EF4-FFF2-40B4-BE49-F238E27FC236}">
                <a16:creationId xmlns:a16="http://schemas.microsoft.com/office/drawing/2014/main" id="{F570BCC3-1DA2-524D-81EF-8C7D71B28183}"/>
              </a:ext>
            </a:extLst>
          </p:cNvPr>
          <p:cNvSpPr/>
          <p:nvPr/>
        </p:nvSpPr>
        <p:spPr>
          <a:xfrm>
            <a:off x="145301" y="581069"/>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8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54" name="TextBox 53"/>
          <p:cNvSpPr txBox="1"/>
          <p:nvPr/>
        </p:nvSpPr>
        <p:spPr>
          <a:xfrm>
            <a:off x="3057082" y="6454883"/>
            <a:ext cx="4839085" cy="369332"/>
          </a:xfrm>
          <a:prstGeom prst="rect">
            <a:avLst/>
          </a:prstGeom>
          <a:noFill/>
        </p:spPr>
        <p:txBody>
          <a:bodyPr wrap="none" rtlCol="0">
            <a:spAutoFit/>
          </a:bodyPr>
          <a:lstStyle/>
          <a:p>
            <a:r>
              <a:rPr lang="en-US" i="1" dirty="0">
                <a:solidFill>
                  <a:srgbClr val="FFFFFF"/>
                </a:solidFill>
              </a:rPr>
              <a:t>https://</a:t>
            </a:r>
            <a:r>
              <a:rPr lang="en-US" i="1" dirty="0" err="1">
                <a:solidFill>
                  <a:srgbClr val="FFFFFF"/>
                </a:solidFill>
              </a:rPr>
              <a:t>github.com</a:t>
            </a:r>
            <a:r>
              <a:rPr lang="en-US" i="1" dirty="0">
                <a:solidFill>
                  <a:srgbClr val="FFFFFF"/>
                </a:solidFill>
              </a:rPr>
              <a:t>/dispel4py/pegasus_dispel4py</a:t>
            </a:r>
          </a:p>
        </p:txBody>
      </p:sp>
      <p:pic>
        <p:nvPicPr>
          <p:cNvPr id="2" name="Picture 1"/>
          <p:cNvPicPr>
            <a:picLocks noChangeAspect="1"/>
          </p:cNvPicPr>
          <p:nvPr/>
        </p:nvPicPr>
        <p:blipFill>
          <a:blip r:embed="rId9"/>
          <a:stretch>
            <a:fillRect/>
          </a:stretch>
        </p:blipFill>
        <p:spPr>
          <a:xfrm>
            <a:off x="9119151" y="4388960"/>
            <a:ext cx="1325923" cy="1184035"/>
          </a:xfrm>
          <a:prstGeom prst="rect">
            <a:avLst/>
          </a:prstGeom>
        </p:spPr>
      </p:pic>
      <p:pic>
        <p:nvPicPr>
          <p:cNvPr id="5" name="Picture 4"/>
          <p:cNvPicPr>
            <a:picLocks noChangeAspect="1"/>
          </p:cNvPicPr>
          <p:nvPr/>
        </p:nvPicPr>
        <p:blipFill>
          <a:blip r:embed="rId10"/>
          <a:stretch>
            <a:fillRect/>
          </a:stretch>
        </p:blipFill>
        <p:spPr>
          <a:xfrm>
            <a:off x="10842660" y="4641713"/>
            <a:ext cx="881973" cy="881973"/>
          </a:xfrm>
          <a:prstGeom prst="rect">
            <a:avLst/>
          </a:prstGeom>
        </p:spPr>
      </p:pic>
      <p:sp>
        <p:nvSpPr>
          <p:cNvPr id="64" name="TextBox 63"/>
          <p:cNvSpPr txBox="1"/>
          <p:nvPr/>
        </p:nvSpPr>
        <p:spPr>
          <a:xfrm>
            <a:off x="5787619" y="1233276"/>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65" name="TextBox 64"/>
          <p:cNvSpPr txBox="1"/>
          <p:nvPr/>
        </p:nvSpPr>
        <p:spPr>
          <a:xfrm>
            <a:off x="5804254"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66" name="Rectangle 65"/>
          <p:cNvSpPr/>
          <p:nvPr/>
        </p:nvSpPr>
        <p:spPr>
          <a:xfrm>
            <a:off x="605117" y="2567621"/>
            <a:ext cx="2091944" cy="1766932"/>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422862" y="48362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68" name="TextBox 67"/>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sp>
        <p:nvSpPr>
          <p:cNvPr id="7" name="Rectangle 6"/>
          <p:cNvSpPr/>
          <p:nvPr/>
        </p:nvSpPr>
        <p:spPr>
          <a:xfrm>
            <a:off x="351052" y="955428"/>
            <a:ext cx="6096000" cy="707886"/>
          </a:xfrm>
          <a:prstGeom prst="rect">
            <a:avLst/>
          </a:prstGeom>
        </p:spPr>
        <p:txBody>
          <a:bodyPr>
            <a:spAutoFit/>
          </a:bodyPr>
          <a:lstStyle/>
          <a:p>
            <a:r>
              <a:rPr lang="en-US" sz="2000" b="1" dirty="0">
                <a:solidFill>
                  <a:schemeClr val="bg1"/>
                </a:solidFill>
              </a:rPr>
              <a:t>NSF-</a:t>
            </a:r>
            <a:r>
              <a:rPr lang="en-US" sz="2000" b="1" dirty="0" err="1">
                <a:solidFill>
                  <a:schemeClr val="bg1"/>
                </a:solidFill>
              </a:rPr>
              <a:t>Chamelon</a:t>
            </a:r>
            <a:r>
              <a:rPr lang="en-US" sz="2000" b="1" dirty="0">
                <a:solidFill>
                  <a:schemeClr val="bg1"/>
                </a:solidFill>
              </a:rPr>
              <a:t> Cloud</a:t>
            </a:r>
          </a:p>
          <a:p>
            <a:r>
              <a:rPr lang="en-US" sz="2000" b="1" dirty="0">
                <a:solidFill>
                  <a:schemeClr val="bg1"/>
                </a:solidFill>
              </a:rPr>
              <a:t>Allocation: 40 instances</a:t>
            </a:r>
          </a:p>
        </p:txBody>
      </p:sp>
      <p:sp>
        <p:nvSpPr>
          <p:cNvPr id="58" name="Rectangle 57">
            <a:extLst>
              <a:ext uri="{FF2B5EF4-FFF2-40B4-BE49-F238E27FC236}">
                <a16:creationId xmlns:a16="http://schemas.microsoft.com/office/drawing/2014/main" id="{97074919-020E-8543-BE9D-B7120194C7B7}"/>
              </a:ext>
            </a:extLst>
          </p:cNvPr>
          <p:cNvSpPr/>
          <p:nvPr/>
        </p:nvSpPr>
        <p:spPr>
          <a:xfrm>
            <a:off x="262801" y="633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28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523220"/>
          </a:xfrm>
          <a:prstGeom prst="rect">
            <a:avLst/>
          </a:prstGeom>
        </p:spPr>
        <p:txBody>
          <a:bodyPr wrap="none">
            <a:spAutoFit/>
          </a:bodyPr>
          <a:lstStyle/>
          <a:p>
            <a:r>
              <a:rPr lang="en-US" sz="1400" dirty="0">
                <a:solidFill>
                  <a:schemeClr val="bg1"/>
                </a:solidFill>
              </a:rPr>
              <a:t>MPI Cluster</a:t>
            </a:r>
          </a:p>
          <a:p>
            <a:r>
              <a:rPr lang="en-US" sz="1400" dirty="0">
                <a:solidFill>
                  <a:schemeClr val="bg1"/>
                </a:solidFill>
              </a:rPr>
              <a:t>Phase 1</a:t>
            </a:r>
          </a:p>
        </p:txBody>
      </p:sp>
      <p:sp>
        <p:nvSpPr>
          <p:cNvPr id="24" name="Rectangle 23"/>
          <p:cNvSpPr/>
          <p:nvPr/>
        </p:nvSpPr>
        <p:spPr>
          <a:xfrm>
            <a:off x="2185878" y="5150554"/>
            <a:ext cx="1184940" cy="523220"/>
          </a:xfrm>
          <a:prstGeom prst="rect">
            <a:avLst/>
          </a:prstGeom>
        </p:spPr>
        <p:txBody>
          <a:bodyPr wrap="none">
            <a:spAutoFit/>
          </a:bodyPr>
          <a:lstStyle/>
          <a:p>
            <a:r>
              <a:rPr lang="en-US" sz="1400" dirty="0">
                <a:solidFill>
                  <a:schemeClr val="bg1"/>
                </a:solidFill>
              </a:rPr>
              <a:t>Storm Cluster</a:t>
            </a:r>
          </a:p>
          <a:p>
            <a:r>
              <a:rPr lang="en-US" sz="1400" dirty="0">
                <a:solidFill>
                  <a:schemeClr val="bg1"/>
                </a:solidFill>
              </a:rPr>
              <a:t>Phase2</a:t>
            </a:r>
          </a:p>
        </p:txBody>
      </p:sp>
      <p:sp>
        <p:nvSpPr>
          <p:cNvPr id="27" name="Rectangle 26"/>
          <p:cNvSpPr/>
          <p:nvPr/>
        </p:nvSpPr>
        <p:spPr>
          <a:xfrm>
            <a:off x="302871" y="4855801"/>
            <a:ext cx="700570" cy="738664"/>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Site</a:t>
            </a:r>
          </a:p>
          <a:p>
            <a:endParaRPr lang="en-US" sz="1400" dirty="0">
              <a:solidFill>
                <a:schemeClr val="bg1"/>
              </a:solidFill>
            </a:endParaRPr>
          </a:p>
        </p:txBody>
      </p:sp>
      <p:pic>
        <p:nvPicPr>
          <p:cNvPr id="36" name="Picture 35"/>
          <p:cNvPicPr>
            <a:picLocks noChangeAspect="1"/>
          </p:cNvPicPr>
          <p:nvPr/>
        </p:nvPicPr>
        <p:blipFill>
          <a:blip r:embed="rId5"/>
          <a:stretch>
            <a:fillRect/>
          </a:stretch>
        </p:blipFill>
        <p:spPr>
          <a:xfrm>
            <a:off x="11400672" y="5479082"/>
            <a:ext cx="791328" cy="706647"/>
          </a:xfrm>
          <a:prstGeom prst="rect">
            <a:avLst/>
          </a:prstGeom>
        </p:spPr>
      </p:pic>
      <p:pic>
        <p:nvPicPr>
          <p:cNvPr id="37" name="Picture 36"/>
          <p:cNvPicPr>
            <a:picLocks noChangeAspect="1"/>
          </p:cNvPicPr>
          <p:nvPr/>
        </p:nvPicPr>
        <p:blipFill>
          <a:blip r:embed="rId6"/>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8" name="Rectangle 27">
            <a:extLst>
              <a:ext uri="{FF2B5EF4-FFF2-40B4-BE49-F238E27FC236}">
                <a16:creationId xmlns:a16="http://schemas.microsoft.com/office/drawing/2014/main" id="{31EA7338-1B50-184A-9301-7B86DDC42FF6}"/>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313997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bridWorfklow-Container1-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737" y="-33868"/>
            <a:ext cx="6597713" cy="68580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33" name="5-Point Star 32"/>
          <p:cNvSpPr/>
          <p:nvPr/>
        </p:nvSpPr>
        <p:spPr>
          <a:xfrm>
            <a:off x="284424" y="56388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0050861" y="243239"/>
            <a:ext cx="1956309" cy="584776"/>
          </a:xfrm>
          <a:prstGeom prst="rect">
            <a:avLst/>
          </a:prstGeom>
          <a:noFill/>
        </p:spPr>
        <p:txBody>
          <a:bodyPr wrap="square" rtlCol="0">
            <a:spAutoFit/>
          </a:bodyPr>
          <a:lstStyle/>
          <a:p>
            <a:pPr algn="r"/>
            <a:r>
              <a:rPr lang="en-US" sz="1600" b="1" dirty="0"/>
              <a:t>1 instance as</a:t>
            </a:r>
          </a:p>
          <a:p>
            <a:pPr algn="r"/>
            <a:r>
              <a:rPr lang="en-US" sz="1600" b="1" dirty="0"/>
              <a:t>       Container </a:t>
            </a:r>
            <a:r>
              <a:rPr lang="en-US" sz="1600" dirty="0"/>
              <a:t>1</a:t>
            </a:r>
          </a:p>
        </p:txBody>
      </p:sp>
      <p:pic>
        <p:nvPicPr>
          <p:cNvPr id="36" name="Picture 35"/>
          <p:cNvPicPr>
            <a:picLocks noChangeAspect="1"/>
          </p:cNvPicPr>
          <p:nvPr/>
        </p:nvPicPr>
        <p:blipFill>
          <a:blip r:embed="rId6"/>
          <a:stretch>
            <a:fillRect/>
          </a:stretch>
        </p:blipFill>
        <p:spPr>
          <a:xfrm>
            <a:off x="11400672" y="5479082"/>
            <a:ext cx="791328" cy="706647"/>
          </a:xfrm>
          <a:prstGeom prst="rect">
            <a:avLst/>
          </a:prstGeom>
        </p:spPr>
      </p:pic>
      <p:pic>
        <p:nvPicPr>
          <p:cNvPr id="37" name="Picture 36"/>
          <p:cNvPicPr>
            <a:picLocks noChangeAspect="1"/>
          </p:cNvPicPr>
          <p:nvPr/>
        </p:nvPicPr>
        <p:blipFill>
          <a:blip r:embed="rId7"/>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 name="Rectangle 1"/>
          <p:cNvSpPr/>
          <p:nvPr/>
        </p:nvSpPr>
        <p:spPr>
          <a:xfrm>
            <a:off x="4436533" y="760283"/>
            <a:ext cx="2573866" cy="2846518"/>
          </a:xfrm>
          <a:prstGeom prst="rect">
            <a:avLst/>
          </a:prstGeom>
          <a:solidFill>
            <a:schemeClr val="bg1">
              <a:lumMod val="8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20666E-DE2B-B642-A6CB-F2A214852345}"/>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27454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 idx="3"/>
            <a:endCxn id="18" idx="1"/>
          </p:cNvCxnSpPr>
          <p:nvPr/>
        </p:nvCxnSpPr>
        <p:spPr>
          <a:xfrm flipV="1">
            <a:off x="1150905" y="4551859"/>
            <a:ext cx="1069378" cy="58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HybridWorfklow-Container2-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87994"/>
            <a:ext cx="5000488" cy="6878142"/>
          </a:xfrm>
          <a:prstGeom prst="rect">
            <a:avLst/>
          </a:prstGeom>
        </p:spPr>
      </p:pic>
      <p:sp>
        <p:nvSpPr>
          <p:cNvPr id="26" name="5-Point Star 25"/>
          <p:cNvSpPr/>
          <p:nvPr/>
        </p:nvSpPr>
        <p:spPr>
          <a:xfrm>
            <a:off x="3574283" y="4289638"/>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84710" y="279157"/>
            <a:ext cx="1956309" cy="2308324"/>
          </a:xfrm>
          <a:prstGeom prst="rect">
            <a:avLst/>
          </a:prstGeom>
          <a:noFill/>
        </p:spPr>
        <p:txBody>
          <a:bodyPr wrap="square" rtlCol="0">
            <a:spAutoFit/>
          </a:bodyPr>
          <a:lstStyle/>
          <a:p>
            <a:pPr algn="r"/>
            <a:r>
              <a:rPr lang="en-US" sz="1600" b="1" dirty="0"/>
              <a:t>1 instance as Container 2</a:t>
            </a:r>
          </a:p>
          <a:p>
            <a:pPr algn="r"/>
            <a:r>
              <a:rPr lang="en-US" sz="1600" b="1" dirty="0"/>
              <a:t>  (MPI head node)</a:t>
            </a:r>
          </a:p>
          <a:p>
            <a:pPr algn="r"/>
            <a:endParaRPr lang="en-US" sz="1600" b="1" dirty="0"/>
          </a:p>
          <a:p>
            <a:pPr algn="r"/>
            <a:endParaRPr lang="en-US" sz="1600" b="1" dirty="0"/>
          </a:p>
          <a:p>
            <a:pPr algn="r"/>
            <a:r>
              <a:rPr lang="en-US" sz="1600" b="1" dirty="0"/>
              <a:t>16 instances as Container 2</a:t>
            </a:r>
          </a:p>
          <a:p>
            <a:pPr algn="r"/>
            <a:r>
              <a:rPr lang="en-US" sz="1600" b="1" dirty="0"/>
              <a:t>  (MPI workers)</a:t>
            </a:r>
          </a:p>
          <a:p>
            <a:endParaRPr lang="en-US" sz="1600" dirty="0"/>
          </a:p>
        </p:txBody>
      </p:sp>
      <p:pic>
        <p:nvPicPr>
          <p:cNvPr id="30" name="Picture 29"/>
          <p:cNvPicPr>
            <a:picLocks noChangeAspect="1"/>
          </p:cNvPicPr>
          <p:nvPr/>
        </p:nvPicPr>
        <p:blipFill>
          <a:blip r:embed="rId4"/>
          <a:stretch>
            <a:fillRect/>
          </a:stretch>
        </p:blipFill>
        <p:spPr>
          <a:xfrm>
            <a:off x="11400672" y="5479082"/>
            <a:ext cx="791328" cy="706647"/>
          </a:xfrm>
          <a:prstGeom prst="rect">
            <a:avLst/>
          </a:prstGeom>
        </p:spPr>
      </p:pic>
      <p:pic>
        <p:nvPicPr>
          <p:cNvPr id="31" name="Picture 30"/>
          <p:cNvPicPr>
            <a:picLocks noChangeAspect="1"/>
          </p:cNvPicPr>
          <p:nvPr/>
        </p:nvPicPr>
        <p:blipFill>
          <a:blip r:embed="rId5"/>
          <a:stretch>
            <a:fillRect/>
          </a:stretch>
        </p:blipFill>
        <p:spPr>
          <a:xfrm>
            <a:off x="11548523" y="6246959"/>
            <a:ext cx="526373" cy="526373"/>
          </a:xfrm>
          <a:prstGeom prst="rect">
            <a:avLst/>
          </a:prstGeom>
        </p:spPr>
      </p:pic>
      <p:sp>
        <p:nvSpPr>
          <p:cNvPr id="32" name="TextBox 31"/>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3" name="Picture 3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5" name="TextBox 34"/>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6" name="TextBox 35"/>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37" name="Rectangle 36"/>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TextBox 37"/>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39" name="TextBox 38"/>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28" name="Rectangle 27">
            <a:extLst>
              <a:ext uri="{FF2B5EF4-FFF2-40B4-BE49-F238E27FC236}">
                <a16:creationId xmlns:a16="http://schemas.microsoft.com/office/drawing/2014/main" id="{A1AF5F1E-FACB-D04D-829B-228B5BC47322}"/>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8261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503" y="629448"/>
            <a:ext cx="10983542" cy="5755422"/>
          </a:xfrm>
          <a:prstGeom prst="rect">
            <a:avLst/>
          </a:prstGeom>
        </p:spPr>
        <p:txBody>
          <a:bodyPr wrap="square">
            <a:spAutoFit/>
          </a:bodyPr>
          <a:lstStyle/>
          <a:p>
            <a:r>
              <a:rPr lang="en-US" sz="2000" b="1" dirty="0">
                <a:solidFill>
                  <a:srgbClr val="637E93"/>
                </a:solidFill>
                <a:latin typeface="Ayuthaya" charset="-34"/>
                <a:ea typeface="Ayuthaya" charset="-34"/>
                <a:cs typeface="Ayuthaya" charset="-34"/>
              </a:rPr>
              <a:t> </a:t>
            </a:r>
          </a:p>
          <a:p>
            <a:endParaRPr lang="en-US" sz="2000" b="1" dirty="0">
              <a:solidFill>
                <a:srgbClr val="637E93"/>
              </a:solidFill>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PhD Computer Science – Madrid/Carlos III</a:t>
            </a:r>
          </a:p>
          <a:p>
            <a:endParaRPr lang="en-US" dirty="0">
              <a:latin typeface="Ayuthaya" charset="-34"/>
              <a:ea typeface="Ayuthaya" charset="-34"/>
              <a:cs typeface="Ayuthaya" charset="-34"/>
            </a:endParaRPr>
          </a:p>
          <a:p>
            <a:pPr marL="800100" lvl="1" indent="-342900">
              <a:buFont typeface="Arial"/>
              <a:buChar char="•"/>
            </a:pPr>
            <a:r>
              <a:rPr lang="en-GB" i="1" dirty="0">
                <a:latin typeface="Ayuthaya" charset="-34"/>
                <a:ea typeface="Ayuthaya" charset="-34"/>
                <a:cs typeface="Ayuthaya" charset="-34"/>
              </a:rPr>
              <a:t>Dynamic optimization techniques to enhance scalability and performance of MPI-based application</a:t>
            </a:r>
          </a:p>
          <a:p>
            <a:pPr lvl="1"/>
            <a:endParaRPr lang="en-US" i="1" dirty="0">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5 years as a Postdoc – University of Edinburgh/DIR group</a:t>
            </a:r>
          </a:p>
          <a:p>
            <a:pPr marL="342900" indent="-342900">
              <a:buFont typeface="Arial"/>
              <a:buChar char="•"/>
            </a:pPr>
            <a:r>
              <a:rPr lang="en-US" dirty="0">
                <a:latin typeface="Ayuthaya" charset="-34"/>
                <a:ea typeface="Ayuthaya" charset="-34"/>
                <a:cs typeface="Ayuthaya" charset="-34"/>
              </a:rPr>
              <a:t>2 years as a Senior Data scientist at BGS</a:t>
            </a:r>
          </a:p>
          <a:p>
            <a:pPr marL="342900" indent="-342900">
              <a:buFont typeface="Arial"/>
              <a:buChar char="•"/>
            </a:pPr>
            <a:endParaRPr lang="en-US" dirty="0">
              <a:latin typeface="Ayuthaya" charset="-34"/>
              <a:ea typeface="Ayuthaya" charset="-34"/>
              <a:cs typeface="Ayuthaya" charset="-34"/>
            </a:endParaRPr>
          </a:p>
          <a:p>
            <a:endParaRPr lang="en-US" sz="2000" dirty="0">
              <a:solidFill>
                <a:srgbClr val="637E93"/>
              </a:solidFill>
              <a:latin typeface="Ayuthaya" charset="-34"/>
              <a:ea typeface="Ayuthaya" charset="-34"/>
              <a:cs typeface="Ayuthaya" charset="-34"/>
            </a:endParaRPr>
          </a:p>
          <a:p>
            <a:r>
              <a:rPr lang="en-US" dirty="0">
                <a:solidFill>
                  <a:srgbClr val="637E93"/>
                </a:solidFill>
                <a:latin typeface="Ayuthaya" charset="-34"/>
                <a:ea typeface="Ayuthaya" charset="-34"/>
                <a:cs typeface="Ayuthaya" charset="-34"/>
              </a:rPr>
              <a:t>Currently – EPCC at the University of Edinburgh</a:t>
            </a:r>
          </a:p>
          <a:p>
            <a:pPr lvl="1"/>
            <a:endParaRPr lang="en-US" sz="2000" b="1" dirty="0">
              <a:solidFill>
                <a:srgbClr val="637E93"/>
              </a:solidFill>
              <a:latin typeface="Ayuthaya" charset="-34"/>
              <a:ea typeface="Ayuthaya" charset="-34"/>
              <a:cs typeface="Ayuthaya" charset="-34"/>
            </a:endParaRPr>
          </a:p>
          <a:p>
            <a:pPr marL="285750" indent="-285750">
              <a:buFont typeface="Arial" panose="020B0604020202020204" pitchFamily="34" charset="0"/>
              <a:buChar char="•"/>
            </a:pPr>
            <a:r>
              <a:rPr lang="en-GB" dirty="0">
                <a:latin typeface="Ayuthaya" charset="-34"/>
                <a:ea typeface="Ayuthaya" charset="-34"/>
                <a:cs typeface="Ayuthaya" charset="-34"/>
              </a:rPr>
              <a:t>Data Architect activities across different domains/ Projects/</a:t>
            </a:r>
          </a:p>
          <a:p>
            <a:pPr marL="742950" lvl="1" indent="-285750">
              <a:buFont typeface="Arial" panose="020B0604020202020204" pitchFamily="34" charset="0"/>
              <a:buChar char="•"/>
            </a:pPr>
            <a:r>
              <a:rPr lang="en-GB" dirty="0">
                <a:latin typeface="Ayuthaya" charset="-34"/>
                <a:ea typeface="Ayuthaya" charset="-34"/>
                <a:cs typeface="Ayuthaya" charset="-34"/>
              </a:rPr>
              <a:t>Scalability and performance of applications executed on HPC and Cloud resources</a:t>
            </a:r>
          </a:p>
          <a:p>
            <a:pPr marL="742950" lvl="1" indent="-285750">
              <a:buFont typeface="Arial" panose="020B0604020202020204" pitchFamily="34" charset="0"/>
              <a:buChar char="•"/>
            </a:pPr>
            <a:r>
              <a:rPr lang="en-US" dirty="0">
                <a:latin typeface="Ayuthaya" charset="-34"/>
                <a:ea typeface="Ayuthaya" charset="-34"/>
                <a:cs typeface="Ayuthaya" charset="-34"/>
              </a:rPr>
              <a:t>Scientific workflows, data-frameworks, containers and reproducibility tools, </a:t>
            </a:r>
            <a:r>
              <a:rPr lang="en-US" dirty="0" err="1">
                <a:latin typeface="Ayuthaya" charset="-34"/>
                <a:ea typeface="Ayuthaya" charset="-34"/>
                <a:cs typeface="Ayuthaya" charset="-34"/>
              </a:rPr>
              <a:t>etc</a:t>
            </a:r>
            <a:endParaRPr lang="en-US" dirty="0">
              <a:latin typeface="Ayuthaya" charset="-34"/>
              <a:ea typeface="Ayuthaya" charset="-34"/>
              <a:cs typeface="Ayuthaya" charset="-34"/>
            </a:endParaRPr>
          </a:p>
          <a:p>
            <a:pPr marL="742950" lvl="1" indent="-285750">
              <a:buFont typeface="Arial" panose="020B0604020202020204" pitchFamily="34" charset="0"/>
              <a:buChar char="•"/>
            </a:pPr>
            <a:r>
              <a:rPr lang="en-US" dirty="0">
                <a:latin typeface="Ayuthaya" charset="-34"/>
                <a:ea typeface="Ayuthaya" charset="-34"/>
                <a:cs typeface="Ayuthaya" charset="-34"/>
              </a:rPr>
              <a:t>Research activities</a:t>
            </a:r>
          </a:p>
          <a:p>
            <a:pPr marL="342900" indent="-342900">
              <a:buFont typeface="Arial"/>
              <a:buChar char="•"/>
            </a:pPr>
            <a:endParaRPr lang="en-US" dirty="0">
              <a:latin typeface="Ayuthaya" charset="-34"/>
              <a:ea typeface="Ayuthaya" charset="-34"/>
              <a:cs typeface="Ayuthaya" charset="-34"/>
            </a:endParaRPr>
          </a:p>
        </p:txBody>
      </p:sp>
      <p:sp>
        <p:nvSpPr>
          <p:cNvPr id="24" name="TextBox 23"/>
          <p:cNvSpPr txBox="1"/>
          <p:nvPr/>
        </p:nvSpPr>
        <p:spPr>
          <a:xfrm>
            <a:off x="291759" y="326185"/>
            <a:ext cx="1723549" cy="400110"/>
          </a:xfrm>
          <a:prstGeom prst="rect">
            <a:avLst/>
          </a:prstGeom>
          <a:noFill/>
        </p:spPr>
        <p:txBody>
          <a:bodyPr wrap="none" rtlCol="0">
            <a:spAutoFit/>
          </a:bodyPr>
          <a:lstStyle/>
          <a:p>
            <a:r>
              <a:rPr lang="en-US" sz="2000" dirty="0">
                <a:solidFill>
                  <a:srgbClr val="637E93"/>
                </a:solidFill>
                <a:latin typeface="Ayuthaya" charset="-34"/>
                <a:ea typeface="Ayuthaya" charset="-34"/>
                <a:cs typeface="Ayuthaya" charset="-34"/>
              </a:rPr>
              <a:t>Background</a:t>
            </a:r>
          </a:p>
        </p:txBody>
      </p:sp>
      <p:sp>
        <p:nvSpPr>
          <p:cNvPr id="2" name="TextBox 1"/>
          <p:cNvSpPr txBox="1"/>
          <p:nvPr/>
        </p:nvSpPr>
        <p:spPr>
          <a:xfrm>
            <a:off x="-1914577" y="1535585"/>
            <a:ext cx="184666"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8F8826-042D-B946-84D5-6125ADC8861C}"/>
              </a:ext>
            </a:extLst>
          </p:cNvPr>
          <p:cNvSpPr txBox="1"/>
          <p:nvPr/>
        </p:nvSpPr>
        <p:spPr>
          <a:xfrm>
            <a:off x="3691308" y="6402384"/>
            <a:ext cx="3155864" cy="646331"/>
          </a:xfrm>
          <a:prstGeom prst="rect">
            <a:avLst/>
          </a:prstGeom>
          <a:noFill/>
        </p:spPr>
        <p:txBody>
          <a:bodyPr wrap="none" rtlCol="0">
            <a:spAutoFit/>
          </a:bodyPr>
          <a:lstStyle/>
          <a:p>
            <a:r>
              <a:rPr lang="en-US" dirty="0">
                <a:hlinkClick r:id="rId3"/>
              </a:rPr>
              <a:t>https://www.rosafilgueira.com/</a:t>
            </a:r>
            <a:endParaRPr lang="en-US" dirty="0"/>
          </a:p>
          <a:p>
            <a:endParaRPr lang="en-US" dirty="0"/>
          </a:p>
        </p:txBody>
      </p:sp>
      <p:pic>
        <p:nvPicPr>
          <p:cNvPr id="13" name="Picture 2" descr="Image result for epcc">
            <a:extLst>
              <a:ext uri="{FF2B5EF4-FFF2-40B4-BE49-F238E27FC236}">
                <a16:creationId xmlns:a16="http://schemas.microsoft.com/office/drawing/2014/main" id="{AC7ED444-C729-0049-A766-7DD9029E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810B7A4-FF06-094E-A2BC-5E53649FB342}"/>
              </a:ext>
            </a:extLst>
          </p:cNvPr>
          <p:cNvSpPr/>
          <p:nvPr/>
        </p:nvSpPr>
        <p:spPr>
          <a:xfrm>
            <a:off x="291759" y="721070"/>
            <a:ext cx="420990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53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5-Point Star 25"/>
          <p:cNvSpPr/>
          <p:nvPr/>
        </p:nvSpPr>
        <p:spPr>
          <a:xfrm>
            <a:off x="3524123" y="52615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24868" y="5379021"/>
            <a:ext cx="748923" cy="307777"/>
          </a:xfrm>
          <a:prstGeom prst="rect">
            <a:avLst/>
          </a:prstGeom>
        </p:spPr>
        <p:txBody>
          <a:bodyPr wrap="none">
            <a:spAutoFit/>
          </a:bodyPr>
          <a:lstStyle/>
          <a:p>
            <a:r>
              <a:rPr lang="en-US" sz="1400" dirty="0">
                <a:solidFill>
                  <a:schemeClr val="bg1"/>
                </a:solidFill>
              </a:rPr>
              <a:t>Phase 2</a:t>
            </a:r>
          </a:p>
        </p:txBody>
      </p:sp>
      <p:cxnSp>
        <p:nvCxnSpPr>
          <p:cNvPr id="29" name="Straight Arrow Connector 28"/>
          <p:cNvCxnSpPr>
            <a:endCxn id="19" idx="1"/>
          </p:cNvCxnSpPr>
          <p:nvPr/>
        </p:nvCxnSpPr>
        <p:spPr>
          <a:xfrm>
            <a:off x="1071324" y="5101070"/>
            <a:ext cx="1156764" cy="358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15" descr="HybridWorfklow-Container3-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31" y="-84665"/>
            <a:ext cx="4985845" cy="6858000"/>
          </a:xfrm>
          <a:prstGeom prst="rect">
            <a:avLst/>
          </a:prstGeom>
        </p:spPr>
      </p:pic>
      <p:sp>
        <p:nvSpPr>
          <p:cNvPr id="30" name="TextBox 29"/>
          <p:cNvSpPr txBox="1"/>
          <p:nvPr/>
        </p:nvSpPr>
        <p:spPr>
          <a:xfrm>
            <a:off x="10084727" y="209373"/>
            <a:ext cx="1956309" cy="2554545"/>
          </a:xfrm>
          <a:prstGeom prst="rect">
            <a:avLst/>
          </a:prstGeom>
          <a:noFill/>
        </p:spPr>
        <p:txBody>
          <a:bodyPr wrap="square" rtlCol="0">
            <a:spAutoFit/>
          </a:bodyPr>
          <a:lstStyle/>
          <a:p>
            <a:pPr algn="r"/>
            <a:r>
              <a:rPr lang="en-US" sz="1600" b="1" dirty="0"/>
              <a:t>3 instances as Container 3 </a:t>
            </a:r>
          </a:p>
          <a:p>
            <a:pPr algn="r"/>
            <a:r>
              <a:rPr lang="en-US" sz="1600" b="1" dirty="0"/>
              <a:t>(</a:t>
            </a:r>
            <a:r>
              <a:rPr lang="en-US" sz="1600" b="1" dirty="0" err="1"/>
              <a:t>zookeper</a:t>
            </a:r>
            <a:r>
              <a:rPr lang="en-US" sz="1600" b="1" dirty="0"/>
              <a:t>, nimbus, Storm UI)</a:t>
            </a:r>
          </a:p>
          <a:p>
            <a:pPr algn="r"/>
            <a:endParaRPr lang="en-US" sz="1600" b="1" dirty="0"/>
          </a:p>
          <a:p>
            <a:pPr algn="r"/>
            <a:r>
              <a:rPr lang="en-US" sz="1600" b="1" dirty="0"/>
              <a:t>16 instances as Container 3 (Supervisors)</a:t>
            </a:r>
          </a:p>
          <a:p>
            <a:endParaRPr lang="en-US" sz="1600" dirty="0"/>
          </a:p>
          <a:p>
            <a:endParaRPr lang="en-US" sz="1600" dirty="0"/>
          </a:p>
        </p:txBody>
      </p:sp>
      <p:pic>
        <p:nvPicPr>
          <p:cNvPr id="31" name="Picture 30"/>
          <p:cNvPicPr>
            <a:picLocks noChangeAspect="1"/>
          </p:cNvPicPr>
          <p:nvPr/>
        </p:nvPicPr>
        <p:blipFill>
          <a:blip r:embed="rId4"/>
          <a:stretch>
            <a:fillRect/>
          </a:stretch>
        </p:blipFill>
        <p:spPr>
          <a:xfrm>
            <a:off x="11400672" y="5479082"/>
            <a:ext cx="791328" cy="706647"/>
          </a:xfrm>
          <a:prstGeom prst="rect">
            <a:avLst/>
          </a:prstGeom>
        </p:spPr>
      </p:pic>
      <p:pic>
        <p:nvPicPr>
          <p:cNvPr id="32" name="Picture 31"/>
          <p:cNvPicPr>
            <a:picLocks noChangeAspect="1"/>
          </p:cNvPicPr>
          <p:nvPr/>
        </p:nvPicPr>
        <p:blipFill>
          <a:blip r:embed="rId5"/>
          <a:stretch>
            <a:fillRect/>
          </a:stretch>
        </p:blipFill>
        <p:spPr>
          <a:xfrm>
            <a:off x="11548523" y="6246959"/>
            <a:ext cx="526373" cy="526373"/>
          </a:xfrm>
          <a:prstGeom prst="rect">
            <a:avLst/>
          </a:prstGeom>
        </p:spPr>
      </p:pic>
      <p:sp>
        <p:nvSpPr>
          <p:cNvPr id="33" name="TextBox 32"/>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6" name="Picture 3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7" name="Picture 3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8" name="TextBox 37"/>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9" name="TextBox 38"/>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40" name="Rectangle 39"/>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TextBox 40"/>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42" name="TextBox 41"/>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35" name="Rectangle 34">
            <a:extLst>
              <a:ext uri="{FF2B5EF4-FFF2-40B4-BE49-F238E27FC236}">
                <a16:creationId xmlns:a16="http://schemas.microsoft.com/office/drawing/2014/main" id="{9A3FBE1F-FF76-C743-BD58-C0C6D9B13C3C}"/>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84761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4920" y="1949188"/>
            <a:ext cx="3580013" cy="1138773"/>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Time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Phase 1 – 8 minutes</a:t>
            </a:r>
          </a:p>
          <a:p>
            <a:r>
              <a:rPr lang="en-US" sz="1600" dirty="0">
                <a:solidFill>
                  <a:srgbClr val="637E93"/>
                </a:solidFill>
                <a:latin typeface="Ayuthaya" charset="-34"/>
                <a:ea typeface="Ayuthaya" charset="-34"/>
                <a:cs typeface="Ayuthaya" charset="-34"/>
              </a:rPr>
              <a:t>Phase 2 – 2 hours</a:t>
            </a:r>
          </a:p>
          <a:p>
            <a:r>
              <a:rPr lang="en-US" sz="1600" dirty="0">
                <a:solidFill>
                  <a:srgbClr val="637E93"/>
                </a:solidFill>
                <a:latin typeface="Ayuthaya" charset="-34"/>
                <a:ea typeface="Ayuthaya" charset="-34"/>
                <a:cs typeface="Ayuthaya" charset="-34"/>
              </a:rPr>
              <a:t>Moving data &lt; 1 minute</a:t>
            </a:r>
            <a:endParaRPr lang="en-US" dirty="0">
              <a:solidFill>
                <a:srgbClr val="637E93"/>
              </a:solidFill>
              <a:latin typeface="Ayuthaya" charset="-34"/>
              <a:ea typeface="Ayuthaya" charset="-34"/>
              <a:cs typeface="Ayuthaya" charset="-34"/>
            </a:endParaRP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Evaluations</a:t>
            </a:r>
          </a:p>
        </p:txBody>
      </p:sp>
      <p:sp>
        <p:nvSpPr>
          <p:cNvPr id="35" name="TextBox 34"/>
          <p:cNvSpPr txBox="1"/>
          <p:nvPr/>
        </p:nvSpPr>
        <p:spPr>
          <a:xfrm>
            <a:off x="746301" y="1236295"/>
            <a:ext cx="6577414" cy="338554"/>
          </a:xfrm>
          <a:prstGeom prst="rect">
            <a:avLst/>
          </a:prstGeom>
          <a:noFill/>
        </p:spPr>
        <p:txBody>
          <a:bodyPr wrap="none" rtlCol="0">
            <a:spAutoFit/>
          </a:bodyPr>
          <a:lstStyle>
            <a:defPPr>
              <a:defRPr lang="en-US"/>
            </a:defPPr>
            <a:lvl1pPr>
              <a:defRPr sz="1600">
                <a:solidFill>
                  <a:srgbClr val="008000"/>
                </a:solidFill>
                <a:latin typeface="Ayuthaya" charset="-34"/>
                <a:ea typeface="Ayuthaya" charset="-34"/>
                <a:cs typeface="Ayuthaya" charset="-34"/>
              </a:defRPr>
            </a:lvl1pPr>
          </a:lstStyle>
          <a:p>
            <a:r>
              <a:rPr lang="en-US" dirty="0"/>
              <a:t>Experiment 1: </a:t>
            </a:r>
            <a:r>
              <a:rPr lang="en-US" dirty="0">
                <a:solidFill>
                  <a:srgbClr val="637E93"/>
                </a:solidFill>
              </a:rPr>
              <a:t>Data from IRIS services (394 stations)</a:t>
            </a:r>
          </a:p>
        </p:txBody>
      </p:sp>
      <p:sp>
        <p:nvSpPr>
          <p:cNvPr id="14" name="TextBox 13"/>
          <p:cNvSpPr txBox="1"/>
          <p:nvPr/>
        </p:nvSpPr>
        <p:spPr>
          <a:xfrm>
            <a:off x="687188" y="3082028"/>
            <a:ext cx="7927796" cy="584776"/>
          </a:xfrm>
          <a:prstGeom prst="rect">
            <a:avLst/>
          </a:prstGeom>
          <a:noFill/>
        </p:spPr>
        <p:txBody>
          <a:bodyPr wrap="none" rtlCol="0">
            <a:spAutoFit/>
          </a:bodyPr>
          <a:lstStyle/>
          <a:p>
            <a:endParaRPr lang="en-US" sz="1600" dirty="0">
              <a:solidFill>
                <a:srgbClr val="008000"/>
              </a:solidFill>
              <a:latin typeface="Ayuthaya" charset="-34"/>
              <a:ea typeface="Ayuthaya" charset="-34"/>
              <a:cs typeface="Ayuthaya" charset="-34"/>
            </a:endParaRPr>
          </a:p>
          <a:p>
            <a:r>
              <a:rPr lang="en-US" sz="1600" dirty="0">
                <a:solidFill>
                  <a:srgbClr val="008000"/>
                </a:solidFill>
                <a:latin typeface="Ayuthaya" charset="-34"/>
                <a:ea typeface="Ayuthaya" charset="-34"/>
                <a:cs typeface="Ayuthaya" charset="-34"/>
              </a:rPr>
              <a:t>Experiment 2</a:t>
            </a:r>
            <a:r>
              <a:rPr lang="en-US" sz="1600" dirty="0">
                <a:solidFill>
                  <a:srgbClr val="637E93"/>
                </a:solidFill>
                <a:latin typeface="Ayuthaya" charset="-34"/>
                <a:ea typeface="Ayuthaya" charset="-34"/>
                <a:cs typeface="Ayuthaya" charset="-34"/>
              </a:rPr>
              <a:t>: Workflow for 3 days requesting data every 2 hours </a:t>
            </a:r>
          </a:p>
        </p:txBody>
      </p:sp>
      <p:sp>
        <p:nvSpPr>
          <p:cNvPr id="15" name="TextBox 14"/>
          <p:cNvSpPr txBox="1"/>
          <p:nvPr/>
        </p:nvSpPr>
        <p:spPr>
          <a:xfrm>
            <a:off x="746301" y="3860962"/>
            <a:ext cx="8980588" cy="1323439"/>
          </a:xfrm>
          <a:prstGeom prst="rect">
            <a:avLst/>
          </a:prstGeom>
          <a:noFill/>
        </p:spPr>
        <p:txBody>
          <a:bodyPr wrap="none" rtlCol="0">
            <a:spAutoFit/>
          </a:bodyPr>
          <a:lstStyle/>
          <a:p>
            <a:r>
              <a:rPr lang="en-US" sz="1600" dirty="0">
                <a:solidFill>
                  <a:srgbClr val="008000"/>
                </a:solidFill>
                <a:latin typeface="Ayuthaya" charset="-34"/>
                <a:ea typeface="Ayuthaya" charset="-34"/>
                <a:cs typeface="Ayuthaya" charset="-34"/>
              </a:rPr>
              <a:t>Scope</a:t>
            </a:r>
            <a:r>
              <a:rPr lang="en-US" sz="1600" dirty="0">
                <a:solidFill>
                  <a:srgbClr val="637E93"/>
                </a:solidFill>
                <a:latin typeface="Ayuthaya" charset="-34"/>
                <a:ea typeface="Ayuthaya" charset="-34"/>
                <a:cs typeface="Ayuthaya" charset="-34"/>
              </a:rPr>
              <a:t> of this work </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Executing </a:t>
            </a:r>
            <a:r>
              <a:rPr lang="en-US" sz="1600" dirty="0">
                <a:solidFill>
                  <a:srgbClr val="637E93"/>
                </a:solidFill>
                <a:latin typeface="Ayuthaya" charset="-34"/>
                <a:ea typeface="Ayuthaya" charset="-34"/>
                <a:cs typeface="Ayuthaya" charset="-34"/>
              </a:rPr>
              <a:t>&amp; </a:t>
            </a:r>
            <a:r>
              <a:rPr lang="en-US" sz="1600" dirty="0">
                <a:solidFill>
                  <a:srgbClr val="008000"/>
                </a:solidFill>
                <a:latin typeface="Ayuthaya" charset="-34"/>
                <a:ea typeface="Ayuthaya" charset="-34"/>
                <a:cs typeface="Ayuthaya" charset="-34"/>
              </a:rPr>
              <a:t>paralyzing</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automatically</a:t>
            </a:r>
            <a:r>
              <a:rPr lang="en-US" sz="1600" dirty="0">
                <a:solidFill>
                  <a:srgbClr val="637E93"/>
                </a:solidFill>
                <a:latin typeface="Ayuthaya" charset="-34"/>
                <a:ea typeface="Ayuthaya" charset="-34"/>
                <a:cs typeface="Ayuthaya" charset="-34"/>
              </a:rPr>
              <a:t> data-intensive applications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in </a:t>
            </a:r>
            <a:r>
              <a:rPr lang="en-US" sz="1600" dirty="0">
                <a:solidFill>
                  <a:srgbClr val="008000"/>
                </a:solidFill>
                <a:latin typeface="Ayuthaya" charset="-34"/>
                <a:ea typeface="Ayuthaya" charset="-34"/>
                <a:cs typeface="Ayuthaya" charset="-34"/>
              </a:rPr>
              <a:t>heterogeneous systems </a:t>
            </a:r>
            <a:r>
              <a:rPr lang="en-US" sz="1600" dirty="0">
                <a:solidFill>
                  <a:srgbClr val="637E93"/>
                </a:solidFill>
                <a:latin typeface="Ayuthaya" charset="-34"/>
                <a:ea typeface="Ayuthaya" charset="-34"/>
                <a:cs typeface="Ayuthaya" charset="-34"/>
              </a:rPr>
              <a:t>with </a:t>
            </a:r>
            <a:r>
              <a:rPr lang="en-US" sz="1600" dirty="0">
                <a:solidFill>
                  <a:srgbClr val="008000"/>
                </a:solidFill>
                <a:latin typeface="Ayuthaya" charset="-34"/>
                <a:ea typeface="Ayuthaya" charset="-34"/>
                <a:cs typeface="Ayuthaya" charset="-34"/>
              </a:rPr>
              <a:t>different</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enactment engines</a:t>
            </a:r>
          </a:p>
        </p:txBody>
      </p:sp>
      <p:sp>
        <p:nvSpPr>
          <p:cNvPr id="16" name="TextBox 15"/>
          <p:cNvSpPr txBox="1"/>
          <p:nvPr/>
        </p:nvSpPr>
        <p:spPr>
          <a:xfrm>
            <a:off x="746301" y="5638966"/>
            <a:ext cx="10357153" cy="830997"/>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Maximizing </a:t>
            </a:r>
            <a:r>
              <a:rPr lang="en-US" sz="1600" dirty="0">
                <a:solidFill>
                  <a:srgbClr val="008000"/>
                </a:solidFill>
                <a:latin typeface="Ayuthaya" charset="-34"/>
                <a:ea typeface="Ayuthaya" charset="-34"/>
                <a:cs typeface="Ayuthaya" charset="-34"/>
              </a:rPr>
              <a:t>performance</a:t>
            </a:r>
          </a:p>
          <a:p>
            <a:r>
              <a:rPr lang="en-US" sz="1600" dirty="0">
                <a:solidFill>
                  <a:srgbClr val="637E93"/>
                </a:solidFill>
                <a:latin typeface="Ayuthaya" charset="-34"/>
                <a:ea typeface="Ayuthaya" charset="-34"/>
                <a:cs typeface="Ayuthaya" charset="-34"/>
              </a:rPr>
              <a:t>	- both phases in the MPI cluster</a:t>
            </a:r>
          </a:p>
          <a:p>
            <a:r>
              <a:rPr lang="en-US" sz="1600" dirty="0">
                <a:solidFill>
                  <a:srgbClr val="637E93"/>
                </a:solidFill>
                <a:latin typeface="Ayuthaya" charset="-34"/>
                <a:ea typeface="Ayuthaya" charset="-34"/>
                <a:cs typeface="Ayuthaya" charset="-34"/>
              </a:rPr>
              <a:t>	- increasing the number of Storm Supervisors</a:t>
            </a:r>
          </a:p>
        </p:txBody>
      </p:sp>
      <p:sp>
        <p:nvSpPr>
          <p:cNvPr id="24" name="TextBox 23"/>
          <p:cNvSpPr txBox="1"/>
          <p:nvPr/>
        </p:nvSpPr>
        <p:spPr>
          <a:xfrm>
            <a:off x="4835853" y="2016923"/>
            <a:ext cx="4409747" cy="892552"/>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Data size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Input data 150MB</a:t>
            </a:r>
          </a:p>
          <a:p>
            <a:r>
              <a:rPr lang="en-US" sz="1600" dirty="0">
                <a:solidFill>
                  <a:srgbClr val="637E93"/>
                </a:solidFill>
                <a:latin typeface="Ayuthaya" charset="-34"/>
                <a:ea typeface="Ayuthaya" charset="-34"/>
                <a:cs typeface="Ayuthaya" charset="-34"/>
              </a:rPr>
              <a:t>Output data 39GB</a:t>
            </a:r>
          </a:p>
        </p:txBody>
      </p:sp>
      <p:pic>
        <p:nvPicPr>
          <p:cNvPr id="3" name="Picture 2"/>
          <p:cNvPicPr>
            <a:picLocks noChangeAspect="1"/>
          </p:cNvPicPr>
          <p:nvPr/>
        </p:nvPicPr>
        <p:blipFill>
          <a:blip r:embed="rId3"/>
          <a:stretch>
            <a:fillRect/>
          </a:stretch>
        </p:blipFill>
        <p:spPr>
          <a:xfrm>
            <a:off x="8331200" y="621451"/>
            <a:ext cx="3860800" cy="2413000"/>
          </a:xfrm>
          <a:prstGeom prst="rect">
            <a:avLst/>
          </a:prstGeom>
        </p:spPr>
      </p:pic>
      <p:pic>
        <p:nvPicPr>
          <p:cNvPr id="11" name="Picture 2" descr="Image result for epcc">
            <a:extLst>
              <a:ext uri="{FF2B5EF4-FFF2-40B4-BE49-F238E27FC236}">
                <a16:creationId xmlns:a16="http://schemas.microsoft.com/office/drawing/2014/main" id="{183E7FA1-7098-464D-B32A-D642C802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EB7B7C-F383-6545-9DF0-3026D5AAB3F2}"/>
              </a:ext>
            </a:extLst>
          </p:cNvPr>
          <p:cNvSpPr/>
          <p:nvPr/>
        </p:nvSpPr>
        <p:spPr>
          <a:xfrm flipV="1">
            <a:off x="262801" y="714613"/>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1C4169-CE8B-6A4C-9CFC-5FAED427A1ED}"/>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89775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graphicFrame>
        <p:nvGraphicFramePr>
          <p:cNvPr id="7" name="Table 6"/>
          <p:cNvGraphicFramePr>
            <a:graphicFrameLocks noGrp="1"/>
          </p:cNvGraphicFramePr>
          <p:nvPr>
            <p:extLst>
              <p:ext uri="{D42A27DB-BD31-4B8C-83A1-F6EECF244321}">
                <p14:modId xmlns:p14="http://schemas.microsoft.com/office/powerpoint/2010/main" val="3506422126"/>
              </p:ext>
            </p:extLst>
          </p:nvPr>
        </p:nvGraphicFramePr>
        <p:xfrm>
          <a:off x="543632" y="1556068"/>
          <a:ext cx="8606211" cy="4269798"/>
        </p:xfrm>
        <a:graphic>
          <a:graphicData uri="http://schemas.openxmlformats.org/drawingml/2006/table">
            <a:tbl>
              <a:tblPr firstRow="1" bandRow="1">
                <a:tableStyleId>{21E4AEA4-8DFA-4A89-87EB-49C32662AFE0}</a:tableStyleId>
              </a:tblPr>
              <a:tblGrid>
                <a:gridCol w="1721242">
                  <a:extLst>
                    <a:ext uri="{9D8B030D-6E8A-4147-A177-3AD203B41FA5}">
                      <a16:colId xmlns:a16="http://schemas.microsoft.com/office/drawing/2014/main" val="20000"/>
                    </a:ext>
                  </a:extLst>
                </a:gridCol>
                <a:gridCol w="1721242">
                  <a:extLst>
                    <a:ext uri="{9D8B030D-6E8A-4147-A177-3AD203B41FA5}">
                      <a16:colId xmlns:a16="http://schemas.microsoft.com/office/drawing/2014/main" val="20001"/>
                    </a:ext>
                  </a:extLst>
                </a:gridCol>
                <a:gridCol w="1506087">
                  <a:extLst>
                    <a:ext uri="{9D8B030D-6E8A-4147-A177-3AD203B41FA5}">
                      <a16:colId xmlns:a16="http://schemas.microsoft.com/office/drawing/2014/main" val="20002"/>
                    </a:ext>
                  </a:extLst>
                </a:gridCol>
                <a:gridCol w="1936398">
                  <a:extLst>
                    <a:ext uri="{9D8B030D-6E8A-4147-A177-3AD203B41FA5}">
                      <a16:colId xmlns:a16="http://schemas.microsoft.com/office/drawing/2014/main" val="20003"/>
                    </a:ext>
                  </a:extLst>
                </a:gridCol>
                <a:gridCol w="1721242">
                  <a:extLst>
                    <a:ext uri="{9D8B030D-6E8A-4147-A177-3AD203B41FA5}">
                      <a16:colId xmlns:a16="http://schemas.microsoft.com/office/drawing/2014/main" val="20004"/>
                    </a:ext>
                  </a:extLst>
                </a:gridCol>
              </a:tblGrid>
              <a:tr h="648653">
                <a:tc>
                  <a:txBody>
                    <a:bodyPr/>
                    <a:lstStyle/>
                    <a:p>
                      <a:r>
                        <a:rPr lang="en-US" sz="1800" dirty="0"/>
                        <a:t>Computing</a:t>
                      </a:r>
                    </a:p>
                    <a:p>
                      <a:r>
                        <a:rPr lang="en-US" sz="1800" dirty="0"/>
                        <a:t>Resources</a:t>
                      </a:r>
                    </a:p>
                  </a:txBody>
                  <a:tcPr/>
                </a:tc>
                <a:tc>
                  <a:txBody>
                    <a:bodyPr/>
                    <a:lstStyle/>
                    <a:p>
                      <a:r>
                        <a:rPr lang="en-US" sz="1800" dirty="0" err="1"/>
                        <a:t>Terracorrelator</a:t>
                      </a:r>
                      <a:endParaRPr lang="en-US" sz="1800" dirty="0"/>
                    </a:p>
                  </a:txBody>
                  <a:tcPr/>
                </a:tc>
                <a:tc>
                  <a:txBody>
                    <a:bodyPr/>
                    <a:lstStyle/>
                    <a:p>
                      <a:r>
                        <a:rPr lang="en-US" sz="1800" dirty="0" err="1"/>
                        <a:t>SuperMuc</a:t>
                      </a:r>
                      <a:endParaRPr lang="en-US" sz="1800" dirty="0"/>
                    </a:p>
                  </a:txBody>
                  <a:tcPr/>
                </a:tc>
                <a:tc>
                  <a:txBody>
                    <a:bodyPr/>
                    <a:lstStyle/>
                    <a:p>
                      <a:r>
                        <a:rPr lang="en-US" sz="1800" dirty="0"/>
                        <a:t>Amazon EC2</a:t>
                      </a:r>
                    </a:p>
                  </a:txBody>
                  <a:tcPr/>
                </a:tc>
                <a:tc>
                  <a:txBody>
                    <a:bodyPr/>
                    <a:lstStyle/>
                    <a:p>
                      <a:r>
                        <a:rPr lang="en-US" sz="1800" dirty="0"/>
                        <a:t>EDIM1</a:t>
                      </a:r>
                    </a:p>
                  </a:txBody>
                  <a:tcPr/>
                </a:tc>
                <a:extLst>
                  <a:ext uri="{0D108BD9-81ED-4DB2-BD59-A6C34878D82A}">
                    <a16:rowId xmlns:a16="http://schemas.microsoft.com/office/drawing/2014/main" val="10000"/>
                  </a:ext>
                </a:extLst>
              </a:tr>
              <a:tr h="628479">
                <a:tc>
                  <a:txBody>
                    <a:bodyPr/>
                    <a:lstStyle/>
                    <a:p>
                      <a:r>
                        <a:rPr lang="en-US" sz="1800" dirty="0"/>
                        <a:t>Type</a:t>
                      </a:r>
                    </a:p>
                  </a:txBody>
                  <a:tcPr/>
                </a:tc>
                <a:tc>
                  <a:txBody>
                    <a:bodyPr/>
                    <a:lstStyle/>
                    <a:p>
                      <a:r>
                        <a:rPr lang="en-US" sz="1800" dirty="0"/>
                        <a:t>Shared-memory</a:t>
                      </a:r>
                      <a:endParaRPr lang="en-US" sz="1800" b="1" dirty="0"/>
                    </a:p>
                  </a:txBody>
                  <a:tcPr/>
                </a:tc>
                <a:tc>
                  <a:txBody>
                    <a:bodyPr/>
                    <a:lstStyle/>
                    <a:p>
                      <a:r>
                        <a:rPr lang="en-US" sz="1800" dirty="0"/>
                        <a:t>Cluster</a:t>
                      </a:r>
                      <a:endParaRPr lang="en-US" sz="1800" b="1" dirty="0"/>
                    </a:p>
                  </a:txBody>
                  <a:tcPr/>
                </a:tc>
                <a:tc>
                  <a:txBody>
                    <a:bodyPr/>
                    <a:lstStyle/>
                    <a:p>
                      <a:r>
                        <a:rPr lang="en-US" sz="1800" dirty="0"/>
                        <a:t>Cloud</a:t>
                      </a:r>
                      <a:endParaRPr lang="en-US" sz="1800" b="1" dirty="0"/>
                    </a:p>
                  </a:txBody>
                  <a:tcPr/>
                </a:tc>
                <a:tc>
                  <a:txBody>
                    <a:bodyPr/>
                    <a:lstStyle/>
                    <a:p>
                      <a:r>
                        <a:rPr lang="en-US" sz="1800" dirty="0"/>
                        <a:t>Cloud</a:t>
                      </a:r>
                      <a:endParaRPr lang="en-US" sz="1800" b="1" dirty="0"/>
                    </a:p>
                  </a:txBody>
                  <a:tcPr/>
                </a:tc>
                <a:extLst>
                  <a:ext uri="{0D108BD9-81ED-4DB2-BD59-A6C34878D82A}">
                    <a16:rowId xmlns:a16="http://schemas.microsoft.com/office/drawing/2014/main" val="10001"/>
                  </a:ext>
                </a:extLst>
              </a:tr>
              <a:tr h="648653">
                <a:tc>
                  <a:txBody>
                    <a:bodyPr/>
                    <a:lstStyle/>
                    <a:p>
                      <a:r>
                        <a:rPr lang="en-US" sz="1800" dirty="0"/>
                        <a:t>Enactment Systems</a:t>
                      </a:r>
                    </a:p>
                  </a:txBody>
                  <a:tcPr/>
                </a:tc>
                <a:tc>
                  <a:txBody>
                    <a:bodyPr/>
                    <a:lstStyle/>
                    <a:p>
                      <a:r>
                        <a:rPr lang="en-US" sz="1800" dirty="0"/>
                        <a:t>MPI,</a:t>
                      </a:r>
                      <a:r>
                        <a:rPr lang="en-US" sz="1800" baseline="0" dirty="0"/>
                        <a:t> multi</a:t>
                      </a:r>
                      <a:endParaRPr lang="en-US" sz="1800" dirty="0"/>
                    </a:p>
                  </a:txBody>
                  <a:tcPr/>
                </a:tc>
                <a:tc>
                  <a:txBody>
                    <a:bodyPr/>
                    <a:lstStyle/>
                    <a:p>
                      <a:r>
                        <a:rPr lang="en-US" sz="1800" dirty="0"/>
                        <a:t>MPI, multi</a:t>
                      </a:r>
                    </a:p>
                  </a:txBody>
                  <a:tcPr/>
                </a:tc>
                <a:tc>
                  <a:txBody>
                    <a:bodyPr/>
                    <a:lstStyle/>
                    <a:p>
                      <a:r>
                        <a:rPr lang="en-US" sz="1800" dirty="0"/>
                        <a:t>MPI, Storm,</a:t>
                      </a:r>
                      <a:r>
                        <a:rPr lang="en-US" sz="1800" baseline="0" dirty="0"/>
                        <a:t> multi</a:t>
                      </a:r>
                      <a:endParaRPr lang="en-US" sz="1800" dirty="0"/>
                    </a:p>
                  </a:txBody>
                  <a:tcPr/>
                </a:tc>
                <a:tc>
                  <a:txBody>
                    <a:bodyPr/>
                    <a:lstStyle/>
                    <a:p>
                      <a:r>
                        <a:rPr lang="en-US" sz="1800" dirty="0"/>
                        <a:t>MPI, Storm, multi</a:t>
                      </a:r>
                    </a:p>
                  </a:txBody>
                  <a:tcPr/>
                </a:tc>
                <a:extLst>
                  <a:ext uri="{0D108BD9-81ED-4DB2-BD59-A6C34878D82A}">
                    <a16:rowId xmlns:a16="http://schemas.microsoft.com/office/drawing/2014/main" val="10002"/>
                  </a:ext>
                </a:extLst>
              </a:tr>
              <a:tr h="579551">
                <a:tc>
                  <a:txBody>
                    <a:bodyPr/>
                    <a:lstStyle/>
                    <a:p>
                      <a:r>
                        <a:rPr lang="en-US" sz="1800" dirty="0"/>
                        <a:t>Nodes</a:t>
                      </a:r>
                    </a:p>
                  </a:txBody>
                  <a:tcPr/>
                </a:tc>
                <a:tc>
                  <a:txBody>
                    <a:bodyPr/>
                    <a:lstStyle/>
                    <a:p>
                      <a:r>
                        <a:rPr lang="en-US" sz="1800" dirty="0"/>
                        <a:t>1</a:t>
                      </a:r>
                    </a:p>
                  </a:txBody>
                  <a:tcPr/>
                </a:tc>
                <a:tc>
                  <a:txBody>
                    <a:bodyPr/>
                    <a:lstStyle/>
                    <a:p>
                      <a:r>
                        <a:rPr lang="en-US" sz="1800" dirty="0"/>
                        <a:t>16</a:t>
                      </a:r>
                    </a:p>
                  </a:txBody>
                  <a:tcPr/>
                </a:tc>
                <a:tc>
                  <a:txBody>
                    <a:bodyPr/>
                    <a:lstStyle/>
                    <a:p>
                      <a:r>
                        <a:rPr lang="en-US" sz="1800" dirty="0"/>
                        <a:t>18</a:t>
                      </a:r>
                    </a:p>
                  </a:txBody>
                  <a:tcPr/>
                </a:tc>
                <a:tc>
                  <a:txBody>
                    <a:bodyPr/>
                    <a:lstStyle/>
                    <a:p>
                      <a:r>
                        <a:rPr lang="en-US" sz="1800" dirty="0"/>
                        <a:t>14</a:t>
                      </a:r>
                    </a:p>
                  </a:txBody>
                  <a:tcPr/>
                </a:tc>
                <a:extLst>
                  <a:ext uri="{0D108BD9-81ED-4DB2-BD59-A6C34878D82A}">
                    <a16:rowId xmlns:a16="http://schemas.microsoft.com/office/drawing/2014/main" val="10003"/>
                  </a:ext>
                </a:extLst>
              </a:tr>
              <a:tr h="605360">
                <a:tc>
                  <a:txBody>
                    <a:bodyPr/>
                    <a:lstStyle/>
                    <a:p>
                      <a:r>
                        <a:rPr lang="en-US" sz="1800" dirty="0"/>
                        <a:t>Cores per</a:t>
                      </a:r>
                      <a:r>
                        <a:rPr lang="en-US" sz="1800" baseline="0" dirty="0"/>
                        <a:t> Node</a:t>
                      </a:r>
                      <a:endParaRPr lang="en-US" sz="1800" dirty="0"/>
                    </a:p>
                  </a:txBody>
                  <a:tcPr/>
                </a:tc>
                <a:tc>
                  <a:txBody>
                    <a:bodyPr/>
                    <a:lstStyle/>
                    <a:p>
                      <a:r>
                        <a:rPr lang="en-US" sz="1800" dirty="0"/>
                        <a:t>32</a:t>
                      </a:r>
                    </a:p>
                  </a:txBody>
                  <a:tcPr/>
                </a:tc>
                <a:tc>
                  <a:txBody>
                    <a:bodyPr/>
                    <a:lstStyle/>
                    <a:p>
                      <a:r>
                        <a:rPr lang="en-US" sz="1800" dirty="0"/>
                        <a:t>16</a:t>
                      </a:r>
                    </a:p>
                  </a:txBody>
                  <a:tcPr/>
                </a:tc>
                <a:tc>
                  <a:txBody>
                    <a:bodyPr/>
                    <a:lstStyle/>
                    <a:p>
                      <a:r>
                        <a:rPr lang="en-US" sz="1800" dirty="0"/>
                        <a:t>2</a:t>
                      </a:r>
                    </a:p>
                  </a:txBody>
                  <a:tcPr/>
                </a:tc>
                <a:tc>
                  <a:txBody>
                    <a:bodyPr/>
                    <a:lstStyle/>
                    <a:p>
                      <a:r>
                        <a:rPr lang="en-US" sz="1800" dirty="0"/>
                        <a:t>4</a:t>
                      </a:r>
                    </a:p>
                  </a:txBody>
                  <a:tcPr/>
                </a:tc>
                <a:extLst>
                  <a:ext uri="{0D108BD9-81ED-4DB2-BD59-A6C34878D82A}">
                    <a16:rowId xmlns:a16="http://schemas.microsoft.com/office/drawing/2014/main" val="10004"/>
                  </a:ext>
                </a:extLst>
              </a:tr>
              <a:tr h="579551">
                <a:tc>
                  <a:txBody>
                    <a:bodyPr/>
                    <a:lstStyle/>
                    <a:p>
                      <a:r>
                        <a:rPr lang="en-US" sz="1800" dirty="0"/>
                        <a:t>Total</a:t>
                      </a:r>
                      <a:r>
                        <a:rPr lang="en-US" sz="1800" baseline="0" dirty="0"/>
                        <a:t> Cores</a:t>
                      </a:r>
                      <a:endParaRPr lang="en-US" sz="1800" dirty="0"/>
                    </a:p>
                  </a:txBody>
                  <a:tcPr/>
                </a:tc>
                <a:tc>
                  <a:txBody>
                    <a:bodyPr/>
                    <a:lstStyle/>
                    <a:p>
                      <a:r>
                        <a:rPr lang="en-US" sz="1800" dirty="0"/>
                        <a:t>32</a:t>
                      </a:r>
                      <a:endParaRPr lang="en-US" sz="1800" b="1" dirty="0"/>
                    </a:p>
                  </a:txBody>
                  <a:tcPr/>
                </a:tc>
                <a:tc>
                  <a:txBody>
                    <a:bodyPr/>
                    <a:lstStyle/>
                    <a:p>
                      <a:r>
                        <a:rPr lang="en-US" sz="1800" dirty="0"/>
                        <a:t>256</a:t>
                      </a:r>
                      <a:endParaRPr lang="en-US" sz="1800" b="1" dirty="0"/>
                    </a:p>
                  </a:txBody>
                  <a:tcPr/>
                </a:tc>
                <a:tc>
                  <a:txBody>
                    <a:bodyPr/>
                    <a:lstStyle/>
                    <a:p>
                      <a:r>
                        <a:rPr lang="en-US" sz="1800" dirty="0"/>
                        <a:t>36</a:t>
                      </a:r>
                      <a:endParaRPr lang="en-US" sz="1800" b="1" dirty="0"/>
                    </a:p>
                  </a:txBody>
                  <a:tcPr/>
                </a:tc>
                <a:tc>
                  <a:txBody>
                    <a:bodyPr/>
                    <a:lstStyle/>
                    <a:p>
                      <a:r>
                        <a:rPr lang="en-US" sz="1800" dirty="0"/>
                        <a:t>14</a:t>
                      </a:r>
                      <a:endParaRPr lang="en-US" sz="1800" b="1" dirty="0"/>
                    </a:p>
                  </a:txBody>
                  <a:tcPr/>
                </a:tc>
                <a:extLst>
                  <a:ext uri="{0D108BD9-81ED-4DB2-BD59-A6C34878D82A}">
                    <a16:rowId xmlns:a16="http://schemas.microsoft.com/office/drawing/2014/main" val="10005"/>
                  </a:ext>
                </a:extLst>
              </a:tr>
              <a:tr h="579551">
                <a:tc>
                  <a:txBody>
                    <a:bodyPr/>
                    <a:lstStyle/>
                    <a:p>
                      <a:r>
                        <a:rPr lang="en-US" sz="1800" dirty="0"/>
                        <a:t>Memory</a:t>
                      </a:r>
                    </a:p>
                  </a:txBody>
                  <a:tcPr/>
                </a:tc>
                <a:tc>
                  <a:txBody>
                    <a:bodyPr/>
                    <a:lstStyle/>
                    <a:p>
                      <a:r>
                        <a:rPr lang="en-US" sz="1800" dirty="0"/>
                        <a:t>2TB</a:t>
                      </a:r>
                    </a:p>
                  </a:txBody>
                  <a:tcPr/>
                </a:tc>
                <a:tc>
                  <a:txBody>
                    <a:bodyPr/>
                    <a:lstStyle/>
                    <a:p>
                      <a:r>
                        <a:rPr lang="en-US" sz="1800" dirty="0"/>
                        <a:t>32GB</a:t>
                      </a:r>
                    </a:p>
                  </a:txBody>
                  <a:tcPr/>
                </a:tc>
                <a:tc>
                  <a:txBody>
                    <a:bodyPr/>
                    <a:lstStyle/>
                    <a:p>
                      <a:r>
                        <a:rPr lang="en-US" sz="1800" dirty="0"/>
                        <a:t>4GB</a:t>
                      </a:r>
                    </a:p>
                  </a:txBody>
                  <a:tcPr/>
                </a:tc>
                <a:tc>
                  <a:txBody>
                    <a:bodyPr/>
                    <a:lstStyle/>
                    <a:p>
                      <a:r>
                        <a:rPr lang="en-US" sz="1800" dirty="0"/>
                        <a:t>3GB</a:t>
                      </a:r>
                    </a:p>
                  </a:txBody>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AB2604A-80BC-1141-86CF-BE1BB2C1E622}"/>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7DB08E-AE2F-6B45-8B69-C3064558748F}"/>
              </a:ext>
            </a:extLst>
          </p:cNvPr>
          <p:cNvPicPr>
            <a:picLocks noChangeAspect="1"/>
          </p:cNvPicPr>
          <p:nvPr/>
        </p:nvPicPr>
        <p:blipFill>
          <a:blip r:embed="rId3"/>
          <a:stretch>
            <a:fillRect/>
          </a:stretch>
        </p:blipFill>
        <p:spPr>
          <a:xfrm>
            <a:off x="10093295" y="0"/>
            <a:ext cx="2098705" cy="1185333"/>
          </a:xfrm>
          <a:prstGeom prst="rect">
            <a:avLst/>
          </a:prstGeom>
        </p:spPr>
      </p:pic>
      <p:pic>
        <p:nvPicPr>
          <p:cNvPr id="6" name="Picture 2" descr="Image result for epcc">
            <a:extLst>
              <a:ext uri="{FF2B5EF4-FFF2-40B4-BE49-F238E27FC236}">
                <a16:creationId xmlns:a16="http://schemas.microsoft.com/office/drawing/2014/main" id="{85945383-76C3-7F40-A1AB-19DF0537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536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1649288"/>
              </p:ext>
            </p:extLst>
          </p:nvPr>
        </p:nvGraphicFramePr>
        <p:xfrm>
          <a:off x="4547822" y="3617910"/>
          <a:ext cx="6629380" cy="2294573"/>
        </p:xfrm>
        <a:graphic>
          <a:graphicData uri="http://schemas.openxmlformats.org/drawingml/2006/table">
            <a:tbl>
              <a:tblPr firstRow="1" bandRow="1">
                <a:tableStyleId>{21E4AEA4-8DFA-4A89-87EB-49C32662AFE0}</a:tableStyleId>
              </a:tblPr>
              <a:tblGrid>
                <a:gridCol w="689267">
                  <a:extLst>
                    <a:ext uri="{9D8B030D-6E8A-4147-A177-3AD203B41FA5}">
                      <a16:colId xmlns:a16="http://schemas.microsoft.com/office/drawing/2014/main" val="20000"/>
                    </a:ext>
                  </a:extLst>
                </a:gridCol>
                <a:gridCol w="1677686">
                  <a:extLst>
                    <a:ext uri="{9D8B030D-6E8A-4147-A177-3AD203B41FA5}">
                      <a16:colId xmlns:a16="http://schemas.microsoft.com/office/drawing/2014/main" val="20001"/>
                    </a:ext>
                  </a:extLst>
                </a:gridCol>
                <a:gridCol w="1566821">
                  <a:extLst>
                    <a:ext uri="{9D8B030D-6E8A-4147-A177-3AD203B41FA5}">
                      <a16:colId xmlns:a16="http://schemas.microsoft.com/office/drawing/2014/main" val="20002"/>
                    </a:ext>
                  </a:extLst>
                </a:gridCol>
                <a:gridCol w="1347803">
                  <a:extLst>
                    <a:ext uri="{9D8B030D-6E8A-4147-A177-3AD203B41FA5}">
                      <a16:colId xmlns:a16="http://schemas.microsoft.com/office/drawing/2014/main" val="20003"/>
                    </a:ext>
                  </a:extLst>
                </a:gridCol>
                <a:gridCol w="1347803">
                  <a:extLst>
                    <a:ext uri="{9D8B030D-6E8A-4147-A177-3AD203B41FA5}">
                      <a16:colId xmlns:a16="http://schemas.microsoft.com/office/drawing/2014/main" val="20004"/>
                    </a:ext>
                  </a:extLst>
                </a:gridCol>
              </a:tblGrid>
              <a:tr h="734378">
                <a:tc>
                  <a:txBody>
                    <a:bodyPr/>
                    <a:lstStyle/>
                    <a:p>
                      <a:pPr algn="l"/>
                      <a:r>
                        <a:rPr lang="en-US" sz="1400" dirty="0"/>
                        <a:t>Mode</a:t>
                      </a:r>
                    </a:p>
                  </a:txBody>
                  <a:tcPr/>
                </a:tc>
                <a:tc>
                  <a:txBody>
                    <a:bodyPr/>
                    <a:lstStyle/>
                    <a:p>
                      <a:pPr algn="l"/>
                      <a:r>
                        <a:rPr lang="en-US" sz="1400" dirty="0" err="1"/>
                        <a:t>Terracorrelator</a:t>
                      </a:r>
                      <a:endParaRPr lang="en-US" sz="1400" dirty="0"/>
                    </a:p>
                    <a:p>
                      <a:pPr algn="l"/>
                      <a:r>
                        <a:rPr lang="en-US" sz="1400" dirty="0"/>
                        <a:t>  (32 cores/Node)</a:t>
                      </a:r>
                    </a:p>
                  </a:txBody>
                  <a:tcPr/>
                </a:tc>
                <a:tc>
                  <a:txBody>
                    <a:bodyPr/>
                    <a:lstStyle/>
                    <a:p>
                      <a:pPr algn="l"/>
                      <a:r>
                        <a:rPr lang="en-US" sz="1400" dirty="0" err="1"/>
                        <a:t>SuperMuc</a:t>
                      </a:r>
                      <a:endParaRPr lang="en-US" sz="1400" dirty="0"/>
                    </a:p>
                    <a:p>
                      <a:pPr algn="l"/>
                      <a:r>
                        <a:rPr lang="en-US" sz="1400" dirty="0"/>
                        <a:t> (256 cores</a:t>
                      </a:r>
                    </a:p>
                    <a:p>
                      <a:pPr algn="l"/>
                      <a:r>
                        <a:rPr lang="en-US" sz="1400" dirty="0"/>
                        <a:t>16</a:t>
                      </a:r>
                      <a:r>
                        <a:rPr lang="en-US" sz="1400" baseline="0" dirty="0"/>
                        <a:t> cores/node)</a:t>
                      </a:r>
                      <a:endParaRPr lang="en-US" sz="1400" dirty="0"/>
                    </a:p>
                  </a:txBody>
                  <a:tcPr/>
                </a:tc>
                <a:tc>
                  <a:txBody>
                    <a:bodyPr/>
                    <a:lstStyle/>
                    <a:p>
                      <a:pPr algn="l"/>
                      <a:r>
                        <a:rPr lang="en-US" sz="1400" dirty="0"/>
                        <a:t>Amazon</a:t>
                      </a:r>
                    </a:p>
                    <a:p>
                      <a:pPr algn="l"/>
                      <a:r>
                        <a:rPr lang="en-US" sz="1400" dirty="0"/>
                        <a:t> (36</a:t>
                      </a:r>
                      <a:r>
                        <a:rPr lang="en-US" sz="1400" baseline="0" dirty="0"/>
                        <a:t> </a:t>
                      </a:r>
                      <a:r>
                        <a:rPr lang="en-US" sz="1400" dirty="0"/>
                        <a:t>cores</a:t>
                      </a:r>
                    </a:p>
                    <a:p>
                      <a:pPr algn="l"/>
                      <a:r>
                        <a:rPr lang="en-US" sz="1400" dirty="0"/>
                        <a:t>2 cores/node)</a:t>
                      </a:r>
                    </a:p>
                  </a:txBody>
                  <a:tcPr/>
                </a:tc>
                <a:tc>
                  <a:txBody>
                    <a:bodyPr/>
                    <a:lstStyle/>
                    <a:p>
                      <a:pPr algn="l"/>
                      <a:r>
                        <a:rPr lang="en-US" sz="1400" dirty="0"/>
                        <a:t>EDIM1</a:t>
                      </a:r>
                    </a:p>
                    <a:p>
                      <a:pPr algn="l"/>
                      <a:r>
                        <a:rPr lang="en-US" sz="1400" dirty="0"/>
                        <a:t>(14 cores</a:t>
                      </a:r>
                    </a:p>
                    <a:p>
                      <a:pPr algn="l"/>
                      <a:r>
                        <a:rPr lang="en-US" sz="1400" dirty="0"/>
                        <a:t>4 cores/node)</a:t>
                      </a:r>
                    </a:p>
                  </a:txBody>
                  <a:tcPr/>
                </a:tc>
                <a:extLst>
                  <a:ext uri="{0D108BD9-81ED-4DB2-BD59-A6C34878D82A}">
                    <a16:rowId xmlns:a16="http://schemas.microsoft.com/office/drawing/2014/main" val="10000"/>
                  </a:ext>
                </a:extLst>
              </a:tr>
              <a:tr h="520065">
                <a:tc>
                  <a:txBody>
                    <a:bodyPr/>
                    <a:lstStyle/>
                    <a:p>
                      <a:r>
                        <a:rPr lang="en-US" sz="1400" dirty="0"/>
                        <a:t>MPI</a:t>
                      </a:r>
                    </a:p>
                  </a:txBody>
                  <a:tcPr/>
                </a:tc>
                <a:tc>
                  <a:txBody>
                    <a:bodyPr/>
                    <a:lstStyle/>
                    <a:p>
                      <a:r>
                        <a:rPr lang="en-US" sz="1400" dirty="0"/>
                        <a:t>1501.32</a:t>
                      </a:r>
                    </a:p>
                    <a:p>
                      <a:r>
                        <a:rPr lang="en-US" sz="1400" dirty="0"/>
                        <a:t>(~25minutes)</a:t>
                      </a:r>
                    </a:p>
                  </a:txBody>
                  <a:tcPr/>
                </a:tc>
                <a:tc>
                  <a:txBody>
                    <a:bodyPr/>
                    <a:lstStyle/>
                    <a:p>
                      <a:r>
                        <a:rPr lang="en-US" sz="1400" dirty="0"/>
                        <a:t>1093.16 (~</a:t>
                      </a:r>
                      <a:r>
                        <a:rPr lang="en-US" sz="1400" b="1" i="0" dirty="0"/>
                        <a:t>19minutes</a:t>
                      </a:r>
                      <a:r>
                        <a:rPr lang="en-US" sz="1400" dirty="0"/>
                        <a:t>)</a:t>
                      </a:r>
                    </a:p>
                  </a:txBody>
                  <a:tcPr/>
                </a:tc>
                <a:tc>
                  <a:txBody>
                    <a:bodyPr/>
                    <a:lstStyle/>
                    <a:p>
                      <a:r>
                        <a:rPr lang="en-US" sz="1400" dirty="0"/>
                        <a:t>16862.73 (~5hours)</a:t>
                      </a:r>
                    </a:p>
                  </a:txBody>
                  <a:tcPr/>
                </a:tc>
                <a:tc>
                  <a:txBody>
                    <a:bodyPr/>
                    <a:lstStyle/>
                    <a:p>
                      <a:r>
                        <a:rPr lang="en-US" sz="1400" dirty="0"/>
                        <a:t>38656.94 </a:t>
                      </a:r>
                    </a:p>
                    <a:p>
                      <a:r>
                        <a:rPr lang="en-US" sz="1400" dirty="0"/>
                        <a:t>(~11 hours)</a:t>
                      </a:r>
                    </a:p>
                  </a:txBody>
                  <a:tcPr/>
                </a:tc>
                <a:extLst>
                  <a:ext uri="{0D108BD9-81ED-4DB2-BD59-A6C34878D82A}">
                    <a16:rowId xmlns:a16="http://schemas.microsoft.com/office/drawing/2014/main" val="10001"/>
                  </a:ext>
                </a:extLst>
              </a:tr>
              <a:tr h="520065">
                <a:tc>
                  <a:txBody>
                    <a:bodyPr/>
                    <a:lstStyle/>
                    <a:p>
                      <a:r>
                        <a:rPr lang="en-US" sz="1400" dirty="0"/>
                        <a:t>multi</a:t>
                      </a:r>
                    </a:p>
                  </a:txBody>
                  <a:tcPr/>
                </a:tc>
                <a:tc>
                  <a:txBody>
                    <a:bodyPr/>
                    <a:lstStyle/>
                    <a:p>
                      <a:r>
                        <a:rPr lang="en-US" sz="1400" dirty="0"/>
                        <a:t>1332 .20</a:t>
                      </a:r>
                    </a:p>
                    <a:p>
                      <a:r>
                        <a:rPr lang="en-US" sz="1400" dirty="0"/>
                        <a:t>(~23minutes)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520065">
                <a:tc>
                  <a:txBody>
                    <a:bodyPr/>
                    <a:lstStyle/>
                    <a:p>
                      <a:r>
                        <a:rPr lang="en-US" sz="1400" dirty="0"/>
                        <a:t>Storm</a:t>
                      </a:r>
                    </a:p>
                  </a:txBody>
                  <a:tcPr/>
                </a:tc>
                <a:tc>
                  <a:txBody>
                    <a:bodyPr/>
                    <a:lstStyle/>
                    <a:p>
                      <a:endParaRPr lang="en-US" sz="1400" dirty="0"/>
                    </a:p>
                  </a:txBody>
                  <a:tcPr/>
                </a:tc>
                <a:tc>
                  <a:txBody>
                    <a:bodyPr/>
                    <a:lstStyle/>
                    <a:p>
                      <a:endParaRPr lang="en-US" sz="1400"/>
                    </a:p>
                  </a:txBody>
                  <a:tcPr/>
                </a:tc>
                <a:tc>
                  <a:txBody>
                    <a:bodyPr/>
                    <a:lstStyle/>
                    <a:p>
                      <a:r>
                        <a:rPr lang="en-US" sz="1400" dirty="0"/>
                        <a:t>27898.89</a:t>
                      </a:r>
                    </a:p>
                    <a:p>
                      <a:r>
                        <a:rPr lang="en-US" sz="1400" dirty="0"/>
                        <a:t> (~8</a:t>
                      </a:r>
                      <a:r>
                        <a:rPr lang="en-US" sz="1400" baseline="0" dirty="0"/>
                        <a:t> hours</a:t>
                      </a:r>
                      <a:r>
                        <a:rPr lang="en-US" sz="1400" dirty="0"/>
                        <a:t>)</a:t>
                      </a:r>
                    </a:p>
                  </a:txBody>
                  <a:tcPr/>
                </a:tc>
                <a:tc>
                  <a:txBody>
                    <a:bodyPr/>
                    <a:lstStyle/>
                    <a:p>
                      <a:r>
                        <a:rPr lang="en-US" sz="1400" dirty="0"/>
                        <a:t>120077.123 </a:t>
                      </a:r>
                    </a:p>
                    <a:p>
                      <a:r>
                        <a:rPr lang="en-US" sz="1400" dirty="0"/>
                        <a:t>(~33 hours)</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1038693" y="5040859"/>
            <a:ext cx="1324081" cy="8837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758" dirty="0">
                <a:solidFill>
                  <a:srgbClr val="000000"/>
                </a:solidFill>
                <a:sym typeface="Helvetica Light"/>
              </a:rPr>
              <a:t>1000 stations</a:t>
            </a:r>
          </a:p>
          <a:p>
            <a:pPr algn="ctr" defTabSz="410751" latinLnBrk="1" hangingPunct="0"/>
            <a:r>
              <a:rPr lang="en-US" sz="1758" dirty="0">
                <a:solidFill>
                  <a:srgbClr val="000000"/>
                </a:solidFill>
              </a:rPr>
              <a:t>Input 150MB</a:t>
            </a:r>
          </a:p>
          <a:p>
            <a:pPr algn="ctr" defTabSz="410751" latinLnBrk="1" hangingPunct="0"/>
            <a:r>
              <a:rPr lang="en-US" sz="1758" dirty="0">
                <a:solidFill>
                  <a:srgbClr val="000000"/>
                </a:solidFill>
                <a:sym typeface="Helvetica Light"/>
              </a:rPr>
              <a:t>Output 39GB </a:t>
            </a:r>
          </a:p>
        </p:txBody>
      </p:sp>
      <p:sp>
        <p:nvSpPr>
          <p:cNvPr id="19" name="TextBox 18">
            <a:extLst>
              <a:ext uri="{FF2B5EF4-FFF2-40B4-BE49-F238E27FC236}">
                <a16:creationId xmlns:a16="http://schemas.microsoft.com/office/drawing/2014/main" id="{8F59559A-432B-9B48-BCE5-9C2432FEA116}"/>
              </a:ext>
            </a:extLst>
          </p:cNvPr>
          <p:cNvSpPr txBox="1"/>
          <p:nvPr/>
        </p:nvSpPr>
        <p:spPr>
          <a:xfrm>
            <a:off x="5608140" y="1986108"/>
            <a:ext cx="5368073" cy="6131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latinLnBrk="1" hangingPunct="0"/>
            <a:r>
              <a:rPr lang="en-US" sz="1758" b="1" dirty="0">
                <a:solidFill>
                  <a:srgbClr val="000000"/>
                </a:solidFill>
                <a:sym typeface="Helvetica Light"/>
              </a:rPr>
              <a:t>Both workflows (Phase 1 and Phase 2) executed </a:t>
            </a:r>
          </a:p>
          <a:p>
            <a:pPr defTabSz="410751" latinLnBrk="1" hangingPunct="0"/>
            <a:r>
              <a:rPr lang="en-US" sz="1758" b="1" dirty="0">
                <a:solidFill>
                  <a:srgbClr val="000000"/>
                </a:solidFill>
                <a:sym typeface="Helvetica Light"/>
              </a:rPr>
              <a:t>in the same  computing resource and the same mapping. </a:t>
            </a:r>
            <a:endParaRPr lang="en-US" sz="1758" dirty="0">
              <a:solidFill>
                <a:srgbClr val="000000"/>
              </a:solidFill>
              <a:sym typeface="Helvetica Light"/>
            </a:endParaRPr>
          </a:p>
        </p:txBody>
      </p:sp>
      <p:pic>
        <p:nvPicPr>
          <p:cNvPr id="20" name="Picture 19">
            <a:extLst>
              <a:ext uri="{FF2B5EF4-FFF2-40B4-BE49-F238E27FC236}">
                <a16:creationId xmlns:a16="http://schemas.microsoft.com/office/drawing/2014/main" id="{CCA34A91-5128-554F-A563-4E3052624D2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7906" y="1529260"/>
            <a:ext cx="3689030" cy="1539349"/>
          </a:xfrm>
          <a:prstGeom prst="rect">
            <a:avLst/>
          </a:prstGeom>
        </p:spPr>
      </p:pic>
      <p:pic>
        <p:nvPicPr>
          <p:cNvPr id="21" name="Picture 20">
            <a:extLst>
              <a:ext uri="{FF2B5EF4-FFF2-40B4-BE49-F238E27FC236}">
                <a16:creationId xmlns:a16="http://schemas.microsoft.com/office/drawing/2014/main" id="{B15FACBE-80BC-B947-B52C-B65C5C8628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7067" y="3523877"/>
            <a:ext cx="2372439" cy="736972"/>
          </a:xfrm>
          <a:prstGeom prst="rect">
            <a:avLst/>
          </a:prstGeom>
        </p:spPr>
      </p:pic>
      <p:sp>
        <p:nvSpPr>
          <p:cNvPr id="22" name="TextBox 21">
            <a:extLst>
              <a:ext uri="{FF2B5EF4-FFF2-40B4-BE49-F238E27FC236}">
                <a16:creationId xmlns:a16="http://schemas.microsoft.com/office/drawing/2014/main" id="{67D63C91-07CD-6E47-ACD0-65B0210D09F7}"/>
              </a:ext>
            </a:extLst>
          </p:cNvPr>
          <p:cNvSpPr txBox="1"/>
          <p:nvPr/>
        </p:nvSpPr>
        <p:spPr>
          <a:xfrm>
            <a:off x="829733" y="3137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23" name="TextBox 22">
            <a:extLst>
              <a:ext uri="{FF2B5EF4-FFF2-40B4-BE49-F238E27FC236}">
                <a16:creationId xmlns:a16="http://schemas.microsoft.com/office/drawing/2014/main" id="{9417A827-A522-9146-A05F-96256A4F0ADE}"/>
              </a:ext>
            </a:extLst>
          </p:cNvPr>
          <p:cNvSpPr txBox="1"/>
          <p:nvPr/>
        </p:nvSpPr>
        <p:spPr>
          <a:xfrm>
            <a:off x="896275" y="4089393"/>
            <a:ext cx="2323335" cy="338554"/>
          </a:xfrm>
          <a:prstGeom prst="rect">
            <a:avLst/>
          </a:prstGeom>
          <a:noFill/>
        </p:spPr>
        <p:txBody>
          <a:bodyPr wrap="square" rtlCol="0">
            <a:spAutoFit/>
          </a:bodyPr>
          <a:lstStyle/>
          <a:p>
            <a:r>
              <a:rPr lang="en-US" sz="1600" dirty="0"/>
              <a:t>dispel4py proc. (Phase 2)</a:t>
            </a:r>
          </a:p>
        </p:txBody>
      </p:sp>
      <p:sp>
        <p:nvSpPr>
          <p:cNvPr id="24" name="Rectangle 23">
            <a:extLst>
              <a:ext uri="{FF2B5EF4-FFF2-40B4-BE49-F238E27FC236}">
                <a16:creationId xmlns:a16="http://schemas.microsoft.com/office/drawing/2014/main" id="{8BE35CF0-95C9-AA4F-8C7C-0FBAE4ABC601}"/>
              </a:ext>
            </a:extLst>
          </p:cNvPr>
          <p:cNvSpPr/>
          <p:nvPr/>
        </p:nvSpPr>
        <p:spPr>
          <a:xfrm>
            <a:off x="203199" y="1193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7130CACD-79C9-CB4A-ACA6-8B6F2A77867F}"/>
              </a:ext>
            </a:extLst>
          </p:cNvPr>
          <p:cNvSpPr txBox="1"/>
          <p:nvPr/>
        </p:nvSpPr>
        <p:spPr>
          <a:xfrm>
            <a:off x="761360" y="1210727"/>
            <a:ext cx="2447221" cy="338554"/>
          </a:xfrm>
          <a:prstGeom prst="rect">
            <a:avLst/>
          </a:prstGeom>
          <a:noFill/>
        </p:spPr>
        <p:txBody>
          <a:bodyPr wrap="square" rtlCol="0">
            <a:spAutoFit/>
          </a:bodyPr>
          <a:lstStyle/>
          <a:p>
            <a:r>
              <a:rPr lang="en-US" sz="1600" dirty="0"/>
              <a:t>Data-Intensive Application</a:t>
            </a:r>
          </a:p>
        </p:txBody>
      </p:sp>
      <p:pic>
        <p:nvPicPr>
          <p:cNvPr id="13" name="Picture 12">
            <a:extLst>
              <a:ext uri="{FF2B5EF4-FFF2-40B4-BE49-F238E27FC236}">
                <a16:creationId xmlns:a16="http://schemas.microsoft.com/office/drawing/2014/main" id="{E26F67B1-5045-BF47-A2AF-1763AAE26270}"/>
              </a:ext>
            </a:extLst>
          </p:cNvPr>
          <p:cNvPicPr>
            <a:picLocks noChangeAspect="1"/>
          </p:cNvPicPr>
          <p:nvPr/>
        </p:nvPicPr>
        <p:blipFill>
          <a:blip r:embed="rId5"/>
          <a:stretch>
            <a:fillRect/>
          </a:stretch>
        </p:blipFill>
        <p:spPr>
          <a:xfrm>
            <a:off x="10093295" y="0"/>
            <a:ext cx="2098705" cy="1185333"/>
          </a:xfrm>
          <a:prstGeom prst="rect">
            <a:avLst/>
          </a:prstGeom>
        </p:spPr>
      </p:pic>
      <p:pic>
        <p:nvPicPr>
          <p:cNvPr id="16" name="Picture 2" descr="Image result for epcc">
            <a:extLst>
              <a:ext uri="{FF2B5EF4-FFF2-40B4-BE49-F238E27FC236}">
                <a16:creationId xmlns:a16="http://schemas.microsoft.com/office/drawing/2014/main" id="{5FD5284C-318E-E441-8A97-6334C5908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8985352-D7D5-8B4B-8E69-E14401B100BB}"/>
              </a:ext>
            </a:extLst>
          </p:cNvPr>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sp>
        <p:nvSpPr>
          <p:cNvPr id="27" name="Rectangle 26">
            <a:extLst>
              <a:ext uri="{FF2B5EF4-FFF2-40B4-BE49-F238E27FC236}">
                <a16:creationId xmlns:a16="http://schemas.microsoft.com/office/drawing/2014/main" id="{7C82E18E-C7FA-D649-A4AB-228FFA85BF5C}"/>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858" y="1414773"/>
            <a:ext cx="9350375"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New </a:t>
            </a:r>
            <a:r>
              <a:rPr lang="en-US" sz="1600" dirty="0">
                <a:solidFill>
                  <a:srgbClr val="548235"/>
                </a:solidFill>
                <a:latin typeface="Ayuthaya" charset="-34"/>
                <a:ea typeface="Ayuthaya" charset="-34"/>
                <a:cs typeface="Ayuthaya" charset="-34"/>
              </a:rPr>
              <a:t>framework</a:t>
            </a:r>
            <a:r>
              <a:rPr lang="en-US" sz="1600" dirty="0">
                <a:solidFill>
                  <a:srgbClr val="70AD47"/>
                </a:solidFill>
                <a:latin typeface="Ayuthaya" charset="-34"/>
                <a:ea typeface="Ayuthaya" charset="-34"/>
                <a:cs typeface="Ayuthaya" charset="-34"/>
              </a:rPr>
              <a:t> </a:t>
            </a:r>
            <a:r>
              <a:rPr lang="en-US" sz="1600" dirty="0">
                <a:solidFill>
                  <a:srgbClr val="637E93"/>
                </a:solidFill>
                <a:latin typeface="Ayuthaya" charset="-34"/>
                <a:ea typeface="Ayuthaya" charset="-34"/>
                <a:cs typeface="Ayuthaya" charset="-34"/>
              </a:rPr>
              <a:t>that </a:t>
            </a:r>
            <a:r>
              <a:rPr lang="en-US" sz="1600" dirty="0">
                <a:solidFill>
                  <a:srgbClr val="548235"/>
                </a:solidFill>
                <a:latin typeface="Ayuthaya" charset="-34"/>
                <a:ea typeface="Ayuthaya" charset="-34"/>
                <a:cs typeface="Ayuthaya" charset="-34"/>
              </a:rPr>
              <a:t>automatically</a:t>
            </a:r>
          </a:p>
          <a:p>
            <a:pPr lvl="1"/>
            <a:r>
              <a:rPr lang="en-US" sz="1600" dirty="0">
                <a:solidFill>
                  <a:srgbClr val="637E93"/>
                </a:solidFill>
                <a:latin typeface="Ayuthaya" charset="-34"/>
                <a:ea typeface="Ayuthaya" charset="-34"/>
                <a:cs typeface="Ayuthaya" charset="-34"/>
              </a:rPr>
              <a:t> </a:t>
            </a:r>
          </a:p>
          <a:p>
            <a:pPr lvl="1"/>
            <a:r>
              <a:rPr lang="en-US" sz="1600" dirty="0">
                <a:solidFill>
                  <a:srgbClr val="637E93"/>
                </a:solidFill>
                <a:latin typeface="Ayuthaya" charset="-34"/>
                <a:ea typeface="Ayuthaya" charset="-34"/>
                <a:cs typeface="Ayuthaya" charset="-34"/>
              </a:rPr>
              <a:t>manage the entire workflow, monitor its execution </a:t>
            </a:r>
          </a:p>
        </p:txBody>
      </p:sp>
      <p:sp>
        <p:nvSpPr>
          <p:cNvPr id="8" name="Rectangle 7"/>
          <p:cNvSpPr/>
          <p:nvPr/>
        </p:nvSpPr>
        <p:spPr>
          <a:xfrm>
            <a:off x="495064" y="2356527"/>
            <a:ext cx="10867203"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      handle data transfers between different platforms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map to different enactment engines at runtime </a:t>
            </a:r>
          </a:p>
        </p:txBody>
      </p:sp>
      <p:sp>
        <p:nvSpPr>
          <p:cNvPr id="9" name="TextBox 8"/>
          <p:cNvSpPr txBox="1"/>
          <p:nvPr/>
        </p:nvSpPr>
        <p:spPr>
          <a:xfrm>
            <a:off x="495064" y="445222"/>
            <a:ext cx="8485915"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Asterism: Easy-to-use system to empower data-driven research</a:t>
            </a:r>
          </a:p>
        </p:txBody>
      </p:sp>
      <p:sp>
        <p:nvSpPr>
          <p:cNvPr id="10" name="Rectangle 9"/>
          <p:cNvSpPr/>
          <p:nvPr/>
        </p:nvSpPr>
        <p:spPr>
          <a:xfrm flipV="1">
            <a:off x="591901" y="925311"/>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C5388E-9034-AA4A-ABC1-26978B65A83F}"/>
              </a:ext>
            </a:extLst>
          </p:cNvPr>
          <p:cNvSpPr txBox="1"/>
          <p:nvPr/>
        </p:nvSpPr>
        <p:spPr>
          <a:xfrm>
            <a:off x="495064" y="3859153"/>
            <a:ext cx="11279594" cy="1631216"/>
          </a:xfrm>
          <a:prstGeom prst="rect">
            <a:avLst/>
          </a:prstGeom>
          <a:noFill/>
        </p:spPr>
        <p:txBody>
          <a:bodyPr wrap="square" rtlCol="0">
            <a:spAutoFit/>
          </a:bodyPr>
          <a:lstStyle/>
          <a:p>
            <a:r>
              <a:rPr lang="en-GB" dirty="0">
                <a:solidFill>
                  <a:srgbClr val="637E93"/>
                </a:solidFill>
                <a:latin typeface="Ayuthaya" charset="-34"/>
                <a:ea typeface="Ayuthaya" charset="-34"/>
                <a:cs typeface="Ayuthaya" charset="-34"/>
              </a:rPr>
              <a:t>DARE (Delivering Agile Research Excellence on European e-Infrastructures)</a:t>
            </a:r>
          </a:p>
          <a:p>
            <a:endParaRPr lang="en-GB" dirty="0"/>
          </a:p>
          <a:p>
            <a:r>
              <a:rPr lang="en-GB" sz="1600" dirty="0">
                <a:solidFill>
                  <a:srgbClr val="637E93"/>
                </a:solidFill>
                <a:latin typeface="Ayuthaya" charset="-34"/>
                <a:ea typeface="Ayuthaya" charset="-34"/>
                <a:cs typeface="Ayuthaya" charset="-34"/>
              </a:rPr>
              <a:t>Provide scientific communities with tools/frameworks/APIs for data-driven experiments, </a:t>
            </a:r>
          </a:p>
          <a:p>
            <a:r>
              <a:rPr lang="en-GB" sz="1600" dirty="0">
                <a:solidFill>
                  <a:srgbClr val="637E93"/>
                </a:solidFill>
                <a:latin typeface="Ayuthaya" charset="-34"/>
                <a:ea typeface="Ayuthaya" charset="-34"/>
                <a:cs typeface="Ayuthaya" charset="-34"/>
              </a:rPr>
              <a:t>and rapid prototyping</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European RIs, initially of EPOS, on Earth science, and IS/ENES2, on climate.</a:t>
            </a:r>
            <a:endParaRPr lang="en-US" sz="1600" dirty="0">
              <a:solidFill>
                <a:srgbClr val="637E93"/>
              </a:solidFill>
              <a:latin typeface="Ayuthaya" charset="-34"/>
              <a:ea typeface="Ayuthaya" charset="-34"/>
              <a:cs typeface="Ayuthaya" charset="-34"/>
            </a:endParaRPr>
          </a:p>
        </p:txBody>
      </p:sp>
      <p:sp>
        <p:nvSpPr>
          <p:cNvPr id="13" name="Rectangle 12">
            <a:extLst>
              <a:ext uri="{FF2B5EF4-FFF2-40B4-BE49-F238E27FC236}">
                <a16:creationId xmlns:a16="http://schemas.microsoft.com/office/drawing/2014/main" id="{26EEC82F-04BE-4240-80AC-4C9BEA01AB0F}"/>
              </a:ext>
            </a:extLst>
          </p:cNvPr>
          <p:cNvSpPr/>
          <p:nvPr/>
        </p:nvSpPr>
        <p:spPr>
          <a:xfrm flipV="1">
            <a:off x="591901" y="4252397"/>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epcc">
            <a:extLst>
              <a:ext uri="{FF2B5EF4-FFF2-40B4-BE49-F238E27FC236}">
                <a16:creationId xmlns:a16="http://schemas.microsoft.com/office/drawing/2014/main" id="{F4177FE0-09E7-C24D-B469-85A25D2C3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are">
            <a:extLst>
              <a:ext uri="{FF2B5EF4-FFF2-40B4-BE49-F238E27FC236}">
                <a16:creationId xmlns:a16="http://schemas.microsoft.com/office/drawing/2014/main" id="{6C312809-7559-0243-A402-80DFE7C9A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25635B-112D-C948-A566-46ECBD01CDF2}"/>
              </a:ext>
            </a:extLst>
          </p:cNvPr>
          <p:cNvSpPr txBox="1"/>
          <p:nvPr/>
        </p:nvSpPr>
        <p:spPr>
          <a:xfrm>
            <a:off x="4234375" y="6260123"/>
            <a:ext cx="2356735" cy="646331"/>
          </a:xfrm>
          <a:prstGeom prst="rect">
            <a:avLst/>
          </a:prstGeom>
          <a:noFill/>
        </p:spPr>
        <p:txBody>
          <a:bodyPr wrap="none" rtlCol="0">
            <a:spAutoFit/>
          </a:bodyPr>
          <a:lstStyle/>
          <a:p>
            <a:r>
              <a:rPr lang="en-US" dirty="0">
                <a:hlinkClick r:id="rId5"/>
              </a:rPr>
              <a:t>http://project-dare.eu/</a:t>
            </a:r>
            <a:endParaRPr lang="en-US" dirty="0"/>
          </a:p>
          <a:p>
            <a:endParaRPr lang="en-US" dirty="0"/>
          </a:p>
        </p:txBody>
      </p:sp>
    </p:spTree>
    <p:extLst>
      <p:ext uri="{BB962C8B-B14F-4D97-AF65-F5344CB8AC3E}">
        <p14:creationId xmlns:p14="http://schemas.microsoft.com/office/powerpoint/2010/main" val="3857792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2000" dirty="0">
                <a:solidFill>
                  <a:srgbClr val="637E93"/>
                </a:solidFill>
                <a:latin typeface="Ayuthaya" charset="-34"/>
                <a:ea typeface="Ayuthaya" charset="-34"/>
                <a:cs typeface="Ayuthaya" charset="-34"/>
              </a:rPr>
              <a:t>Rapid Ground Motion Assessment (RA</a:t>
            </a:r>
            <a:r>
              <a:rPr lang="en-GB" sz="1800" dirty="0">
                <a:solidFill>
                  <a:srgbClr val="637E93"/>
                </a:solidFill>
                <a:latin typeface="Ayuthaya" charset="-34"/>
                <a:ea typeface="Ayuthaya" charset="-34"/>
                <a:cs typeface="Ayuthaya" charset="-34"/>
              </a:rPr>
              <a:t>)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689904" y="2289542"/>
            <a:ext cx="6151191" cy="2648247"/>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3" name="TextBox 2">
            <a:extLst>
              <a:ext uri="{FF2B5EF4-FFF2-40B4-BE49-F238E27FC236}">
                <a16:creationId xmlns:a16="http://schemas.microsoft.com/office/drawing/2014/main" id="{93326329-2902-6348-84B7-A676768AEA07}"/>
              </a:ext>
            </a:extLst>
          </p:cNvPr>
          <p:cNvSpPr txBox="1"/>
          <p:nvPr/>
        </p:nvSpPr>
        <p:spPr>
          <a:xfrm>
            <a:off x="6954669" y="1863492"/>
            <a:ext cx="5237331" cy="2092881"/>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Aims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Model the strong ground motion after </a:t>
            </a:r>
          </a:p>
          <a:p>
            <a:r>
              <a:rPr lang="en-GB" sz="1600" dirty="0">
                <a:solidFill>
                  <a:srgbClr val="637E93"/>
                </a:solidFill>
                <a:latin typeface="Ayuthaya" charset="-34"/>
                <a:ea typeface="Ayuthaya" charset="-34"/>
                <a:cs typeface="Ayuthaya" charset="-34"/>
              </a:rPr>
              <a:t>large earthquakes </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Rapid assessment of earthquakes’ impact, </a:t>
            </a:r>
          </a:p>
          <a:p>
            <a:r>
              <a:rPr lang="en-GB" sz="1600" dirty="0">
                <a:solidFill>
                  <a:srgbClr val="637E93"/>
                </a:solidFill>
                <a:latin typeface="Ayuthaya" charset="-34"/>
                <a:ea typeface="Ayuthaya" charset="-34"/>
                <a:cs typeface="Ayuthaya" charset="-34"/>
              </a:rPr>
              <a:t>and emergency response</a:t>
            </a:r>
          </a:p>
          <a:p>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556846" y="805763"/>
            <a:ext cx="639782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BDD175-7F6B-DC44-BAD9-64AB2E3C0C90}"/>
              </a:ext>
            </a:extLst>
          </p:cNvPr>
          <p:cNvSpPr txBox="1"/>
          <p:nvPr/>
        </p:nvSpPr>
        <p:spPr>
          <a:xfrm>
            <a:off x="6894555" y="4272677"/>
            <a:ext cx="4865434"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Steps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Build dispel4py workflows to test </a:t>
            </a:r>
          </a:p>
          <a:p>
            <a:r>
              <a:rPr lang="en-GB" sz="1600" dirty="0">
                <a:solidFill>
                  <a:srgbClr val="637E93"/>
                </a:solidFill>
                <a:latin typeface="Ayuthaya" charset="-34"/>
                <a:ea typeface="Ayuthaya" charset="-34"/>
                <a:cs typeface="Ayuthaya" charset="-34"/>
              </a:rPr>
              <a:t>them locally – using small dataset.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Scale them up:</a:t>
            </a:r>
          </a:p>
          <a:p>
            <a:r>
              <a:rPr lang="en-GB" sz="1600" dirty="0">
                <a:solidFill>
                  <a:srgbClr val="637E93"/>
                </a:solidFill>
                <a:latin typeface="Ayuthaya" charset="-34"/>
                <a:ea typeface="Ayuthaya" charset="-34"/>
                <a:cs typeface="Ayuthaya" charset="-34"/>
              </a:rPr>
              <a:t>-Run the workflows using HPC/Cloud</a:t>
            </a:r>
          </a:p>
          <a:p>
            <a:r>
              <a:rPr lang="en-GB" sz="1600" dirty="0">
                <a:solidFill>
                  <a:srgbClr val="637E93"/>
                </a:solidFill>
                <a:latin typeface="Ayuthaya" charset="-34"/>
                <a:ea typeface="Ayuthaya" charset="-34"/>
                <a:cs typeface="Ayuthaya" charset="-34"/>
              </a:rPr>
              <a:t>  ** Using dispel4py parallel mappings</a:t>
            </a:r>
          </a:p>
          <a:p>
            <a:endParaRPr lang="en-GB" sz="1600" dirty="0">
              <a:solidFill>
                <a:srgbClr val="637E93"/>
              </a:solidFill>
              <a:latin typeface="Ayuthaya" charset="-34"/>
              <a:ea typeface="Ayuthaya" charset="-34"/>
              <a:cs typeface="Ayuthaya" charset="-34"/>
            </a:endParaRPr>
          </a:p>
          <a:p>
            <a:endParaRPr lang="en-US" dirty="0"/>
          </a:p>
        </p:txBody>
      </p:sp>
      <p:pic>
        <p:nvPicPr>
          <p:cNvPr id="9" name="Picture 8">
            <a:extLst>
              <a:ext uri="{FF2B5EF4-FFF2-40B4-BE49-F238E27FC236}">
                <a16:creationId xmlns:a16="http://schemas.microsoft.com/office/drawing/2014/main" id="{36B35FBE-DD18-5841-9645-04660CE71517}"/>
              </a:ext>
            </a:extLst>
          </p:cNvPr>
          <p:cNvPicPr>
            <a:picLocks noChangeAspect="1"/>
          </p:cNvPicPr>
          <p:nvPr/>
        </p:nvPicPr>
        <p:blipFill>
          <a:blip r:embed="rId3"/>
          <a:stretch>
            <a:fillRect/>
          </a:stretch>
        </p:blipFill>
        <p:spPr>
          <a:xfrm>
            <a:off x="10093295" y="0"/>
            <a:ext cx="2098705" cy="1185333"/>
          </a:xfrm>
          <a:prstGeom prst="rect">
            <a:avLst/>
          </a:prstGeom>
        </p:spPr>
      </p:pic>
      <p:pic>
        <p:nvPicPr>
          <p:cNvPr id="11" name="Picture 2" descr="Dare">
            <a:extLst>
              <a:ext uri="{FF2B5EF4-FFF2-40B4-BE49-F238E27FC236}">
                <a16:creationId xmlns:a16="http://schemas.microsoft.com/office/drawing/2014/main" id="{94E6FA47-C011-C448-B665-43975891C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10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8C626E-D3DD-7345-8CF4-370A7953ACDE}"/>
              </a:ext>
            </a:extLst>
          </p:cNvPr>
          <p:cNvSpPr/>
          <p:nvPr/>
        </p:nvSpPr>
        <p:spPr>
          <a:xfrm>
            <a:off x="2366009" y="708661"/>
            <a:ext cx="7660959" cy="4583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E408167-6E4C-6F42-9A7C-4D00C3346CDD}"/>
              </a:ext>
            </a:extLst>
          </p:cNvPr>
          <p:cNvSpPr txBox="1"/>
          <p:nvPr/>
        </p:nvSpPr>
        <p:spPr>
          <a:xfrm>
            <a:off x="2105631" y="5292546"/>
            <a:ext cx="41754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Virtual Machine </a:t>
            </a:r>
            <a:r>
              <a:rPr lang="en-GB" sz="1400" dirty="0"/>
              <a:t> </a:t>
            </a:r>
            <a:endParaRPr lang="en-US" sz="1400" dirty="0"/>
          </a:p>
          <a:p>
            <a:pPr marL="742950" lvl="1" indent="-285750">
              <a:buFont typeface="Arial" panose="020B0604020202020204" pitchFamily="34" charset="0"/>
              <a:buChar char="•"/>
            </a:pPr>
            <a:r>
              <a:rPr lang="en-US" sz="1400" dirty="0"/>
              <a:t>(Bare-metal Instance )</a:t>
            </a:r>
          </a:p>
          <a:p>
            <a:pPr marL="742950" lvl="1" indent="-285750">
              <a:buFont typeface="Arial" panose="020B0604020202020204" pitchFamily="34" charset="0"/>
              <a:buChar char="•"/>
            </a:pPr>
            <a:r>
              <a:rPr lang="en-US" sz="1400" dirty="0"/>
              <a:t>24 Cores</a:t>
            </a:r>
          </a:p>
          <a:p>
            <a:pPr marL="285750" indent="-285750">
              <a:buFont typeface="Arial" panose="020B0604020202020204" pitchFamily="34" charset="0"/>
              <a:buChar char="•"/>
            </a:pPr>
            <a:r>
              <a:rPr lang="en-US" sz="1400" dirty="0"/>
              <a:t>Config script </a:t>
            </a:r>
            <a:r>
              <a:rPr lang="en-US" sz="1400" dirty="0">
                <a:sym typeface="Wingdings" pitchFamily="2" charset="2"/>
              </a:rPr>
              <a:t>to install docker, pip  &amp; python. </a:t>
            </a:r>
            <a:endParaRPr lang="en-US" sz="1400" dirty="0"/>
          </a:p>
        </p:txBody>
      </p:sp>
      <p:sp>
        <p:nvSpPr>
          <p:cNvPr id="6" name="Rectangle 5">
            <a:extLst>
              <a:ext uri="{FF2B5EF4-FFF2-40B4-BE49-F238E27FC236}">
                <a16:creationId xmlns:a16="http://schemas.microsoft.com/office/drawing/2014/main" id="{2CA777E3-95E0-1B4D-BE7A-E84B775660C6}"/>
              </a:ext>
            </a:extLst>
          </p:cNvPr>
          <p:cNvSpPr/>
          <p:nvPr/>
        </p:nvSpPr>
        <p:spPr>
          <a:xfrm>
            <a:off x="2686050" y="14744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23E95B-B5EF-7C43-B023-0548CCB9DA21}"/>
              </a:ext>
            </a:extLst>
          </p:cNvPr>
          <p:cNvSpPr/>
          <p:nvPr/>
        </p:nvSpPr>
        <p:spPr>
          <a:xfrm>
            <a:off x="2838450" y="16268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39F35A-8425-2741-B451-6B1FE0975C1A}"/>
              </a:ext>
            </a:extLst>
          </p:cNvPr>
          <p:cNvSpPr/>
          <p:nvPr/>
        </p:nvSpPr>
        <p:spPr>
          <a:xfrm>
            <a:off x="2990850" y="17792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06B40C-DD4C-9A43-B99A-67119F733B51}"/>
              </a:ext>
            </a:extLst>
          </p:cNvPr>
          <p:cNvSpPr/>
          <p:nvPr/>
        </p:nvSpPr>
        <p:spPr>
          <a:xfrm>
            <a:off x="3143250" y="19316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AF6C9-95DD-0441-916D-9EEC70B0E020}"/>
              </a:ext>
            </a:extLst>
          </p:cNvPr>
          <p:cNvSpPr/>
          <p:nvPr/>
        </p:nvSpPr>
        <p:spPr>
          <a:xfrm>
            <a:off x="1920239" y="537210"/>
            <a:ext cx="8605493" cy="5955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5A2971-0D41-6741-BE86-F003E8028407}"/>
              </a:ext>
            </a:extLst>
          </p:cNvPr>
          <p:cNvSpPr txBox="1"/>
          <p:nvPr/>
        </p:nvSpPr>
        <p:spPr>
          <a:xfrm>
            <a:off x="2719247" y="2375217"/>
            <a:ext cx="1145185" cy="338554"/>
          </a:xfrm>
          <a:prstGeom prst="rect">
            <a:avLst/>
          </a:prstGeom>
          <a:noFill/>
        </p:spPr>
        <p:txBody>
          <a:bodyPr wrap="none" rtlCol="0">
            <a:spAutoFit/>
          </a:bodyPr>
          <a:lstStyle/>
          <a:p>
            <a:r>
              <a:rPr lang="en-US" sz="1600" dirty="0"/>
              <a:t>MPI Cluster</a:t>
            </a:r>
          </a:p>
        </p:txBody>
      </p:sp>
      <p:sp>
        <p:nvSpPr>
          <p:cNvPr id="12" name="Rectangle 11">
            <a:extLst>
              <a:ext uri="{FF2B5EF4-FFF2-40B4-BE49-F238E27FC236}">
                <a16:creationId xmlns:a16="http://schemas.microsoft.com/office/drawing/2014/main" id="{79E02B23-D1C7-EA46-8A4D-E513A8BF5BB9}"/>
              </a:ext>
            </a:extLst>
          </p:cNvPr>
          <p:cNvSpPr/>
          <p:nvPr/>
        </p:nvSpPr>
        <p:spPr>
          <a:xfrm>
            <a:off x="4572000" y="1463040"/>
            <a:ext cx="120015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specfem3D</a:t>
            </a:r>
            <a:endParaRPr lang="en-US" dirty="0"/>
          </a:p>
        </p:txBody>
      </p:sp>
      <p:sp>
        <p:nvSpPr>
          <p:cNvPr id="13" name="Rectangle 12">
            <a:extLst>
              <a:ext uri="{FF2B5EF4-FFF2-40B4-BE49-F238E27FC236}">
                <a16:creationId xmlns:a16="http://schemas.microsoft.com/office/drawing/2014/main" id="{5BD1F87B-EA60-5F47-B107-9AB3AA122DCA}"/>
              </a:ext>
            </a:extLst>
          </p:cNvPr>
          <p:cNvSpPr/>
          <p:nvPr/>
        </p:nvSpPr>
        <p:spPr>
          <a:xfrm>
            <a:off x="4617720" y="1959927"/>
            <a:ext cx="120015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specfem3D_INPUT</a:t>
            </a:r>
            <a:endParaRPr lang="en-US" sz="1200" dirty="0"/>
          </a:p>
        </p:txBody>
      </p:sp>
      <p:sp>
        <p:nvSpPr>
          <p:cNvPr id="14" name="Rectangle 13">
            <a:extLst>
              <a:ext uri="{FF2B5EF4-FFF2-40B4-BE49-F238E27FC236}">
                <a16:creationId xmlns:a16="http://schemas.microsoft.com/office/drawing/2014/main" id="{B3ECB180-4107-D147-A350-29C3FA05C795}"/>
              </a:ext>
            </a:extLst>
          </p:cNvPr>
          <p:cNvSpPr/>
          <p:nvPr/>
        </p:nvSpPr>
        <p:spPr>
          <a:xfrm>
            <a:off x="5033010" y="2382837"/>
            <a:ext cx="990600" cy="36576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a:t>
            </a:r>
            <a:endParaRPr lang="en-US" sz="1200" dirty="0"/>
          </a:p>
        </p:txBody>
      </p:sp>
      <p:sp>
        <p:nvSpPr>
          <p:cNvPr id="15" name="Rectangle 14">
            <a:extLst>
              <a:ext uri="{FF2B5EF4-FFF2-40B4-BE49-F238E27FC236}">
                <a16:creationId xmlns:a16="http://schemas.microsoft.com/office/drawing/2014/main" id="{58C077FD-40AD-BB48-AE12-CC1425C16BE5}"/>
              </a:ext>
            </a:extLst>
          </p:cNvPr>
          <p:cNvSpPr/>
          <p:nvPr/>
        </p:nvSpPr>
        <p:spPr>
          <a:xfrm>
            <a:off x="5010150" y="3276282"/>
            <a:ext cx="990600" cy="3657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run_test.sh</a:t>
            </a:r>
            <a:endParaRPr lang="en-US" sz="1200" dirty="0"/>
          </a:p>
        </p:txBody>
      </p:sp>
      <p:cxnSp>
        <p:nvCxnSpPr>
          <p:cNvPr id="17" name="Straight Connector 16">
            <a:extLst>
              <a:ext uri="{FF2B5EF4-FFF2-40B4-BE49-F238E27FC236}">
                <a16:creationId xmlns:a16="http://schemas.microsoft.com/office/drawing/2014/main" id="{71D869A9-9C1B-4248-B801-F703153A71D4}"/>
              </a:ext>
            </a:extLst>
          </p:cNvPr>
          <p:cNvCxnSpPr>
            <a:cxnSpLocks/>
          </p:cNvCxnSpPr>
          <p:nvPr/>
        </p:nvCxnSpPr>
        <p:spPr>
          <a:xfrm>
            <a:off x="4903470" y="2306320"/>
            <a:ext cx="0" cy="21164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5E2226-B23A-854B-B5AD-BB6D62B0F21E}"/>
              </a:ext>
            </a:extLst>
          </p:cNvPr>
          <p:cNvCxnSpPr>
            <a:endCxn id="14" idx="1"/>
          </p:cNvCxnSpPr>
          <p:nvPr/>
        </p:nvCxnSpPr>
        <p:spPr>
          <a:xfrm>
            <a:off x="4914900" y="2565717"/>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F4F0E-99CE-1649-9AC8-6935D69F7950}"/>
              </a:ext>
            </a:extLst>
          </p:cNvPr>
          <p:cNvCxnSpPr/>
          <p:nvPr/>
        </p:nvCxnSpPr>
        <p:spPr>
          <a:xfrm>
            <a:off x="4909185" y="3491229"/>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AA870-7DF6-DA43-AB59-E07F86B8ED18}"/>
              </a:ext>
            </a:extLst>
          </p:cNvPr>
          <p:cNvSpPr/>
          <p:nvPr/>
        </p:nvSpPr>
        <p:spPr>
          <a:xfrm>
            <a:off x="4989195" y="4057013"/>
            <a:ext cx="990600" cy="365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OUTPUT_FILES</a:t>
            </a:r>
            <a:endParaRPr lang="en-US" sz="1200" dirty="0"/>
          </a:p>
        </p:txBody>
      </p:sp>
      <p:cxnSp>
        <p:nvCxnSpPr>
          <p:cNvPr id="24" name="Straight Connector 23">
            <a:extLst>
              <a:ext uri="{FF2B5EF4-FFF2-40B4-BE49-F238E27FC236}">
                <a16:creationId xmlns:a16="http://schemas.microsoft.com/office/drawing/2014/main" id="{F1142D45-7BF5-7940-B632-07ADF75BBE23}"/>
              </a:ext>
            </a:extLst>
          </p:cNvPr>
          <p:cNvCxnSpPr>
            <a:cxnSpLocks/>
          </p:cNvCxnSpPr>
          <p:nvPr/>
        </p:nvCxnSpPr>
        <p:spPr>
          <a:xfrm>
            <a:off x="4890135" y="4239893"/>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BB5487-C98B-B84D-A55F-A7CDC44486B3}"/>
              </a:ext>
            </a:extLst>
          </p:cNvPr>
          <p:cNvPicPr>
            <a:picLocks noChangeAspect="1"/>
          </p:cNvPicPr>
          <p:nvPr/>
        </p:nvPicPr>
        <p:blipFill>
          <a:blip r:embed="rId2"/>
          <a:stretch>
            <a:fillRect/>
          </a:stretch>
        </p:blipFill>
        <p:spPr>
          <a:xfrm>
            <a:off x="6475642" y="1474470"/>
            <a:ext cx="1662065" cy="1590833"/>
          </a:xfrm>
          <a:prstGeom prst="rect">
            <a:avLst/>
          </a:prstGeom>
        </p:spPr>
      </p:pic>
      <p:pic>
        <p:nvPicPr>
          <p:cNvPr id="33" name="Picture 32">
            <a:extLst>
              <a:ext uri="{FF2B5EF4-FFF2-40B4-BE49-F238E27FC236}">
                <a16:creationId xmlns:a16="http://schemas.microsoft.com/office/drawing/2014/main" id="{0C056711-8D42-3B42-B9AB-75647AC31892}"/>
              </a:ext>
            </a:extLst>
          </p:cNvPr>
          <p:cNvPicPr>
            <a:picLocks noChangeAspect="1"/>
          </p:cNvPicPr>
          <p:nvPr/>
        </p:nvPicPr>
        <p:blipFill>
          <a:blip r:embed="rId3"/>
          <a:stretch>
            <a:fillRect/>
          </a:stretch>
        </p:blipFill>
        <p:spPr>
          <a:xfrm>
            <a:off x="6384082" y="3236753"/>
            <a:ext cx="1306769" cy="1965465"/>
          </a:xfrm>
          <a:prstGeom prst="rect">
            <a:avLst/>
          </a:prstGeom>
        </p:spPr>
      </p:pic>
      <p:cxnSp>
        <p:nvCxnSpPr>
          <p:cNvPr id="35" name="Straight Connector 34">
            <a:extLst>
              <a:ext uri="{FF2B5EF4-FFF2-40B4-BE49-F238E27FC236}">
                <a16:creationId xmlns:a16="http://schemas.microsoft.com/office/drawing/2014/main" id="{25D061CE-5832-1649-9CE7-6B4AB30EDCCF}"/>
              </a:ext>
            </a:extLst>
          </p:cNvPr>
          <p:cNvCxnSpPr>
            <a:cxnSpLocks/>
          </p:cNvCxnSpPr>
          <p:nvPr/>
        </p:nvCxnSpPr>
        <p:spPr>
          <a:xfrm>
            <a:off x="6050280" y="2580957"/>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5504C8-1206-5146-9C58-7F17B4A1DEE7}"/>
              </a:ext>
            </a:extLst>
          </p:cNvPr>
          <p:cNvCxnSpPr>
            <a:cxnSpLocks/>
          </p:cNvCxnSpPr>
          <p:nvPr/>
        </p:nvCxnSpPr>
        <p:spPr>
          <a:xfrm>
            <a:off x="6000750" y="4275770"/>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61577B4-18DA-894B-87E8-153B6ACB9F34}"/>
              </a:ext>
            </a:extLst>
          </p:cNvPr>
          <p:cNvSpPr txBox="1"/>
          <p:nvPr/>
        </p:nvSpPr>
        <p:spPr>
          <a:xfrm>
            <a:off x="269253" y="97904"/>
            <a:ext cx="10830156" cy="369332"/>
          </a:xfrm>
          <a:prstGeom prst="rect">
            <a:avLst/>
          </a:prstGeom>
          <a:noFill/>
        </p:spPr>
        <p:txBody>
          <a:bodyPr wrap="square" rtlCol="0">
            <a:spAutoFit/>
          </a:bodyPr>
          <a:lstStyle/>
          <a:p>
            <a:r>
              <a:rPr lang="en-US" dirty="0">
                <a:solidFill>
                  <a:srgbClr val="637E93"/>
                </a:solidFill>
                <a:latin typeface="Ayuthaya" charset="-34"/>
                <a:ea typeface="Ayuthaya" charset="-34"/>
                <a:cs typeface="Ayuthaya" charset="-34"/>
              </a:rPr>
              <a:t>Waveform simulation: Specfem3D + MPI  cluster</a:t>
            </a:r>
          </a:p>
        </p:txBody>
      </p:sp>
      <p:pic>
        <p:nvPicPr>
          <p:cNvPr id="41" name="Picture 40">
            <a:extLst>
              <a:ext uri="{FF2B5EF4-FFF2-40B4-BE49-F238E27FC236}">
                <a16:creationId xmlns:a16="http://schemas.microsoft.com/office/drawing/2014/main" id="{491E8CAB-08DE-2C41-BE79-E2FB6C19D022}"/>
              </a:ext>
            </a:extLst>
          </p:cNvPr>
          <p:cNvPicPr>
            <a:picLocks noChangeAspect="1"/>
          </p:cNvPicPr>
          <p:nvPr/>
        </p:nvPicPr>
        <p:blipFill>
          <a:blip r:embed="rId4"/>
          <a:stretch>
            <a:fillRect/>
          </a:stretch>
        </p:blipFill>
        <p:spPr>
          <a:xfrm>
            <a:off x="7690851" y="3238728"/>
            <a:ext cx="2152250" cy="1636570"/>
          </a:xfrm>
          <a:prstGeom prst="rect">
            <a:avLst/>
          </a:prstGeom>
        </p:spPr>
      </p:pic>
      <p:sp>
        <p:nvSpPr>
          <p:cNvPr id="43" name="TextBox 42">
            <a:extLst>
              <a:ext uri="{FF2B5EF4-FFF2-40B4-BE49-F238E27FC236}">
                <a16:creationId xmlns:a16="http://schemas.microsoft.com/office/drawing/2014/main" id="{6731CE3E-69C6-B140-AC93-9E8743D34677}"/>
              </a:ext>
            </a:extLst>
          </p:cNvPr>
          <p:cNvSpPr txBox="1"/>
          <p:nvPr/>
        </p:nvSpPr>
        <p:spPr>
          <a:xfrm>
            <a:off x="6196488" y="5320113"/>
            <a:ext cx="424462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Clone the WP6_EPOS </a:t>
            </a:r>
            <a:r>
              <a:rPr lang="en-GB" sz="1400" dirty="0" err="1"/>
              <a:t>gitlab</a:t>
            </a:r>
            <a:r>
              <a:rPr lang="en-GB" sz="1400" dirty="0"/>
              <a:t> repo</a:t>
            </a:r>
          </a:p>
          <a:p>
            <a:pPr marL="285750" indent="-285750">
              <a:buFont typeface="Arial" panose="020B0604020202020204" pitchFamily="34" charset="0"/>
              <a:buChar char="•"/>
            </a:pPr>
            <a:r>
              <a:rPr lang="en-GB" sz="1400" dirty="0"/>
              <a:t>Docker info: Alpine 3.8, </a:t>
            </a:r>
            <a:r>
              <a:rPr lang="en-GB" sz="1400" dirty="0" err="1"/>
              <a:t>OpenMPI</a:t>
            </a:r>
            <a:r>
              <a:rPr lang="en-GB" sz="1400" dirty="0"/>
              <a:t>, Specfem3D</a:t>
            </a:r>
          </a:p>
          <a:p>
            <a:pPr marL="285750" indent="-285750">
              <a:buFont typeface="Arial" panose="020B0604020202020204" pitchFamily="34" charset="0"/>
              <a:buChar char="•"/>
            </a:pPr>
            <a:r>
              <a:rPr lang="en-GB" sz="1400" dirty="0"/>
              <a:t>Build the image</a:t>
            </a:r>
          </a:p>
          <a:p>
            <a:pPr marL="285750" indent="-285750">
              <a:buFont typeface="Arial" panose="020B0604020202020204" pitchFamily="34" charset="0"/>
              <a:buChar char="•"/>
            </a:pPr>
            <a:r>
              <a:rPr lang="en-GB" sz="1400" dirty="0"/>
              <a:t>Copy the Specfem3D_INPUT in the container</a:t>
            </a:r>
          </a:p>
          <a:p>
            <a:pPr marL="285750" indent="-285750">
              <a:buFont typeface="Arial" panose="020B0604020202020204" pitchFamily="34" charset="0"/>
              <a:buChar char="•"/>
            </a:pPr>
            <a:r>
              <a:rPr lang="en-GB" sz="1400" dirty="0"/>
              <a:t>Run the docker container</a:t>
            </a:r>
          </a:p>
          <a:p>
            <a:endParaRPr lang="en-GB" sz="1400" dirty="0"/>
          </a:p>
        </p:txBody>
      </p:sp>
      <p:sp>
        <p:nvSpPr>
          <p:cNvPr id="44" name="TextBox 43">
            <a:extLst>
              <a:ext uri="{FF2B5EF4-FFF2-40B4-BE49-F238E27FC236}">
                <a16:creationId xmlns:a16="http://schemas.microsoft.com/office/drawing/2014/main" id="{265C38D9-D4A2-AA45-AD6E-FEAE093E7B41}"/>
              </a:ext>
            </a:extLst>
          </p:cNvPr>
          <p:cNvSpPr txBox="1"/>
          <p:nvPr/>
        </p:nvSpPr>
        <p:spPr>
          <a:xfrm>
            <a:off x="6475642" y="815686"/>
            <a:ext cx="2490425" cy="646331"/>
          </a:xfrm>
          <a:prstGeom prst="rect">
            <a:avLst/>
          </a:prstGeom>
          <a:noFill/>
        </p:spPr>
        <p:txBody>
          <a:bodyPr wrap="none" rtlCol="0">
            <a:spAutoFit/>
          </a:bodyPr>
          <a:lstStyle/>
          <a:p>
            <a:r>
              <a:rPr lang="en-US" dirty="0"/>
              <a:t>&gt;&gt; cd specfem3D_INPUT</a:t>
            </a:r>
          </a:p>
          <a:p>
            <a:r>
              <a:rPr lang="en-US" dirty="0"/>
              <a:t>&gt;&gt; ./</a:t>
            </a:r>
            <a:r>
              <a:rPr lang="en-US" dirty="0" err="1"/>
              <a:t>run_test</a:t>
            </a:r>
            <a:endParaRPr lang="en-US" dirty="0"/>
          </a:p>
        </p:txBody>
      </p:sp>
      <p:pic>
        <p:nvPicPr>
          <p:cNvPr id="1026" name="Picture 2" descr="Image result for docker logo">
            <a:extLst>
              <a:ext uri="{FF2B5EF4-FFF2-40B4-BE49-F238E27FC236}">
                <a16:creationId xmlns:a16="http://schemas.microsoft.com/office/drawing/2014/main" id="{BB5910E8-B37D-9F45-8096-6A88D074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00" y="1243013"/>
            <a:ext cx="1162259" cy="99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Content Placeholder 5">
            <a:extLst>
              <a:ext uri="{FF2B5EF4-FFF2-40B4-BE49-F238E27FC236}">
                <a16:creationId xmlns:a16="http://schemas.microsoft.com/office/drawing/2014/main" id="{B07F1448-0C6E-B04C-82AF-9673C7767349}"/>
              </a:ext>
            </a:extLst>
          </p:cNvPr>
          <p:cNvPicPr>
            <a:picLocks noGrp="1" noChangeAspect="1"/>
          </p:cNvPicPr>
          <p:nvPr>
            <p:ph idx="1"/>
          </p:nvPr>
        </p:nvPicPr>
        <p:blipFill rotWithShape="1">
          <a:blip r:embed="rId6"/>
          <a:srcRect l="19924" t="19986" r="66975" b="51052"/>
          <a:stretch/>
        </p:blipFill>
        <p:spPr>
          <a:xfrm>
            <a:off x="146485" y="4616748"/>
            <a:ext cx="1378564" cy="1406729"/>
          </a:xfrm>
        </p:spPr>
      </p:pic>
      <p:sp>
        <p:nvSpPr>
          <p:cNvPr id="3" name="TextBox 2">
            <a:extLst>
              <a:ext uri="{FF2B5EF4-FFF2-40B4-BE49-F238E27FC236}">
                <a16:creationId xmlns:a16="http://schemas.microsoft.com/office/drawing/2014/main" id="{AEC13B24-D339-3E41-A9E9-D911F02FFEC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31" name="Rectangle 30">
            <a:extLst>
              <a:ext uri="{FF2B5EF4-FFF2-40B4-BE49-F238E27FC236}">
                <a16:creationId xmlns:a16="http://schemas.microsoft.com/office/drawing/2014/main" id="{66FE7A08-16FA-A348-9F7E-BF33C6ADA824}"/>
              </a:ext>
            </a:extLst>
          </p:cNvPr>
          <p:cNvSpPr/>
          <p:nvPr/>
        </p:nvSpPr>
        <p:spPr>
          <a:xfrm flipV="1">
            <a:off x="302115" y="426771"/>
            <a:ext cx="65488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epcc">
            <a:extLst>
              <a:ext uri="{FF2B5EF4-FFF2-40B4-BE49-F238E27FC236}">
                <a16:creationId xmlns:a16="http://schemas.microsoft.com/office/drawing/2014/main" id="{3294FBC6-777C-D647-ABAF-8381FD4B0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are">
            <a:extLst>
              <a:ext uri="{FF2B5EF4-FFF2-40B4-BE49-F238E27FC236}">
                <a16:creationId xmlns:a16="http://schemas.microsoft.com/office/drawing/2014/main" id="{6360B2D6-82C7-9E46-BBB6-03613771A8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P spid="15" grpId="0" animBg="1"/>
      <p:bldP spid="23" grpId="0" animBg="1"/>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35060-F809-1542-93AE-C2F7B690005A}"/>
              </a:ext>
            </a:extLst>
          </p:cNvPr>
          <p:cNvPicPr>
            <a:picLocks noChangeAspect="1"/>
          </p:cNvPicPr>
          <p:nvPr/>
        </p:nvPicPr>
        <p:blipFill>
          <a:blip r:embed="rId2"/>
          <a:stretch>
            <a:fillRect/>
          </a:stretch>
        </p:blipFill>
        <p:spPr>
          <a:xfrm>
            <a:off x="3709670" y="709654"/>
            <a:ext cx="2618740" cy="6148346"/>
          </a:xfrm>
          <a:prstGeom prst="rect">
            <a:avLst/>
          </a:prstGeom>
        </p:spPr>
      </p:pic>
      <p:sp>
        <p:nvSpPr>
          <p:cNvPr id="7" name="TextBox 6">
            <a:extLst>
              <a:ext uri="{FF2B5EF4-FFF2-40B4-BE49-F238E27FC236}">
                <a16:creationId xmlns:a16="http://schemas.microsoft.com/office/drawing/2014/main" id="{F1769014-B909-184C-A11F-74390E10445A}"/>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8" name="Content Placeholder 5">
            <a:extLst>
              <a:ext uri="{FF2B5EF4-FFF2-40B4-BE49-F238E27FC236}">
                <a16:creationId xmlns:a16="http://schemas.microsoft.com/office/drawing/2014/main" id="{9291E813-89EF-C24B-90C2-7080C6521F70}"/>
              </a:ext>
            </a:extLst>
          </p:cNvPr>
          <p:cNvPicPr>
            <a:picLocks noChangeAspect="1"/>
          </p:cNvPicPr>
          <p:nvPr/>
        </p:nvPicPr>
        <p:blipFill rotWithShape="1">
          <a:blip r:embed="rId3"/>
          <a:srcRect l="36187" t="28235" r="48443" b="36604"/>
          <a:stretch/>
        </p:blipFill>
        <p:spPr>
          <a:xfrm>
            <a:off x="103506" y="4801414"/>
            <a:ext cx="1428750" cy="1508760"/>
          </a:xfrm>
          <a:prstGeom prst="rect">
            <a:avLst/>
          </a:prstGeom>
        </p:spPr>
      </p:pic>
      <p:sp>
        <p:nvSpPr>
          <p:cNvPr id="12" name="TextBox 11">
            <a:extLst>
              <a:ext uri="{FF2B5EF4-FFF2-40B4-BE49-F238E27FC236}">
                <a16:creationId xmlns:a16="http://schemas.microsoft.com/office/drawing/2014/main" id="{668B4AB0-9416-4A4B-82BE-EC941FB9BF3D}"/>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9" name="Picture 8">
            <a:extLst>
              <a:ext uri="{FF2B5EF4-FFF2-40B4-BE49-F238E27FC236}">
                <a16:creationId xmlns:a16="http://schemas.microsoft.com/office/drawing/2014/main" id="{34AEC809-D23C-314E-9FD3-6E888231179A}"/>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EAE5B9EA-C7D7-E345-B2E3-7349780EC454}"/>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epcc">
            <a:extLst>
              <a:ext uri="{FF2B5EF4-FFF2-40B4-BE49-F238E27FC236}">
                <a16:creationId xmlns:a16="http://schemas.microsoft.com/office/drawing/2014/main" id="{357AAA53-18B6-9349-AA06-C8B6C5372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79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A6BFB-EB1B-4E45-9872-1F18CB8EDB6D}"/>
              </a:ext>
            </a:extLst>
          </p:cNvPr>
          <p:cNvPicPr>
            <a:picLocks noChangeAspect="1"/>
          </p:cNvPicPr>
          <p:nvPr/>
        </p:nvPicPr>
        <p:blipFill>
          <a:blip r:embed="rId2"/>
          <a:stretch>
            <a:fillRect/>
          </a:stretch>
        </p:blipFill>
        <p:spPr>
          <a:xfrm>
            <a:off x="282576" y="1201385"/>
            <a:ext cx="7226300" cy="2641600"/>
          </a:xfrm>
          <a:prstGeom prst="rect">
            <a:avLst/>
          </a:prstGeom>
        </p:spPr>
      </p:pic>
      <p:pic>
        <p:nvPicPr>
          <p:cNvPr id="6" name="Picture 5">
            <a:extLst>
              <a:ext uri="{FF2B5EF4-FFF2-40B4-BE49-F238E27FC236}">
                <a16:creationId xmlns:a16="http://schemas.microsoft.com/office/drawing/2014/main" id="{83797EBE-D02B-F348-9796-749ACE700431}"/>
              </a:ext>
            </a:extLst>
          </p:cNvPr>
          <p:cNvPicPr>
            <a:picLocks noChangeAspect="1"/>
          </p:cNvPicPr>
          <p:nvPr/>
        </p:nvPicPr>
        <p:blipFill>
          <a:blip r:embed="rId3"/>
          <a:stretch>
            <a:fillRect/>
          </a:stretch>
        </p:blipFill>
        <p:spPr>
          <a:xfrm>
            <a:off x="3724751" y="1919461"/>
            <a:ext cx="7989742" cy="3255080"/>
          </a:xfrm>
          <a:prstGeom prst="rect">
            <a:avLst/>
          </a:prstGeom>
        </p:spPr>
      </p:pic>
      <p:sp>
        <p:nvSpPr>
          <p:cNvPr id="8" name="Rectangle 7">
            <a:extLst>
              <a:ext uri="{FF2B5EF4-FFF2-40B4-BE49-F238E27FC236}">
                <a16:creationId xmlns:a16="http://schemas.microsoft.com/office/drawing/2014/main" id="{96B3B0E2-DFEF-0C4F-B99D-3E2CF2180106}"/>
              </a:ext>
            </a:extLst>
          </p:cNvPr>
          <p:cNvSpPr/>
          <p:nvPr/>
        </p:nvSpPr>
        <p:spPr>
          <a:xfrm>
            <a:off x="477507" y="3989238"/>
            <a:ext cx="877252" cy="7572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0E9698C1-1215-C647-9FF4-21B037685DAA}"/>
              </a:ext>
            </a:extLst>
          </p:cNvPr>
          <p:cNvSpPr/>
          <p:nvPr/>
        </p:nvSpPr>
        <p:spPr>
          <a:xfrm>
            <a:off x="486297" y="5002891"/>
            <a:ext cx="877252" cy="7572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a:t>
            </a:r>
          </a:p>
        </p:txBody>
      </p:sp>
      <p:pic>
        <p:nvPicPr>
          <p:cNvPr id="11" name="Picture 10">
            <a:extLst>
              <a:ext uri="{FF2B5EF4-FFF2-40B4-BE49-F238E27FC236}">
                <a16:creationId xmlns:a16="http://schemas.microsoft.com/office/drawing/2014/main" id="{5F6B5B61-CC56-B949-A317-F872B3202B50}"/>
              </a:ext>
            </a:extLst>
          </p:cNvPr>
          <p:cNvPicPr>
            <a:picLocks noChangeAspect="1"/>
          </p:cNvPicPr>
          <p:nvPr/>
        </p:nvPicPr>
        <p:blipFill>
          <a:blip r:embed="rId4"/>
          <a:stretch>
            <a:fillRect/>
          </a:stretch>
        </p:blipFill>
        <p:spPr>
          <a:xfrm>
            <a:off x="1388858" y="3877764"/>
            <a:ext cx="1303020" cy="928888"/>
          </a:xfrm>
          <a:prstGeom prst="rect">
            <a:avLst/>
          </a:prstGeom>
        </p:spPr>
      </p:pic>
      <p:sp>
        <p:nvSpPr>
          <p:cNvPr id="18" name="Rectangle 17">
            <a:extLst>
              <a:ext uri="{FF2B5EF4-FFF2-40B4-BE49-F238E27FC236}">
                <a16:creationId xmlns:a16="http://schemas.microsoft.com/office/drawing/2014/main" id="{5E92B38C-6C80-5F43-99D3-306387D6C216}"/>
              </a:ext>
            </a:extLst>
          </p:cNvPr>
          <p:cNvSpPr/>
          <p:nvPr/>
        </p:nvSpPr>
        <p:spPr>
          <a:xfrm>
            <a:off x="3724751" y="5277996"/>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9" name="Picture 18">
            <a:extLst>
              <a:ext uri="{FF2B5EF4-FFF2-40B4-BE49-F238E27FC236}">
                <a16:creationId xmlns:a16="http://schemas.microsoft.com/office/drawing/2014/main" id="{4250B89D-8B62-0544-8F79-EE8F25A29384}"/>
              </a:ext>
            </a:extLst>
          </p:cNvPr>
          <p:cNvPicPr>
            <a:picLocks noChangeAspect="1"/>
          </p:cNvPicPr>
          <p:nvPr/>
        </p:nvPicPr>
        <p:blipFill rotWithShape="1">
          <a:blip r:embed="rId5"/>
          <a:srcRect l="1" t="28204" r="288"/>
          <a:stretch/>
        </p:blipFill>
        <p:spPr>
          <a:xfrm>
            <a:off x="1388858" y="4814028"/>
            <a:ext cx="1303020" cy="1411126"/>
          </a:xfrm>
          <a:prstGeom prst="rect">
            <a:avLst/>
          </a:prstGeom>
        </p:spPr>
      </p:pic>
      <p:sp>
        <p:nvSpPr>
          <p:cNvPr id="21" name="TextBox 20">
            <a:extLst>
              <a:ext uri="{FF2B5EF4-FFF2-40B4-BE49-F238E27FC236}">
                <a16:creationId xmlns:a16="http://schemas.microsoft.com/office/drawing/2014/main" id="{B4987F07-DF9D-164E-BEDC-2CA7E4C06A29}"/>
              </a:ext>
            </a:extLst>
          </p:cNvPr>
          <p:cNvSpPr txBox="1"/>
          <p:nvPr/>
        </p:nvSpPr>
        <p:spPr>
          <a:xfrm>
            <a:off x="403906" y="6306508"/>
            <a:ext cx="3320845" cy="461665"/>
          </a:xfrm>
          <a:prstGeom prst="rect">
            <a:avLst/>
          </a:prstGeom>
          <a:noFill/>
        </p:spPr>
        <p:txBody>
          <a:bodyPr wrap="none" rtlCol="0">
            <a:spAutoFit/>
          </a:bodyPr>
          <a:lstStyle/>
          <a:p>
            <a:r>
              <a:rPr lang="en-US" sz="1200" dirty="0"/>
              <a:t>Note: Those are the synth seismograms generated</a:t>
            </a:r>
          </a:p>
          <a:p>
            <a:r>
              <a:rPr lang="en-US" sz="1200" dirty="0"/>
              <a:t> in the previous step (slide)</a:t>
            </a:r>
          </a:p>
        </p:txBody>
      </p:sp>
      <p:pic>
        <p:nvPicPr>
          <p:cNvPr id="23" name="Picture 22">
            <a:extLst>
              <a:ext uri="{FF2B5EF4-FFF2-40B4-BE49-F238E27FC236}">
                <a16:creationId xmlns:a16="http://schemas.microsoft.com/office/drawing/2014/main" id="{BF640FA1-B809-C94D-9551-4D46DE02ECA9}"/>
              </a:ext>
            </a:extLst>
          </p:cNvPr>
          <p:cNvPicPr>
            <a:picLocks noChangeAspect="1"/>
          </p:cNvPicPr>
          <p:nvPr/>
        </p:nvPicPr>
        <p:blipFill>
          <a:blip r:embed="rId6"/>
          <a:stretch>
            <a:fillRect/>
          </a:stretch>
        </p:blipFill>
        <p:spPr>
          <a:xfrm>
            <a:off x="5264052" y="5066013"/>
            <a:ext cx="1968500" cy="1282700"/>
          </a:xfrm>
          <a:prstGeom prst="rect">
            <a:avLst/>
          </a:prstGeom>
        </p:spPr>
      </p:pic>
      <p:sp>
        <p:nvSpPr>
          <p:cNvPr id="24" name="TextBox 23">
            <a:extLst>
              <a:ext uri="{FF2B5EF4-FFF2-40B4-BE49-F238E27FC236}">
                <a16:creationId xmlns:a16="http://schemas.microsoft.com/office/drawing/2014/main" id="{288F3085-B161-9D4C-BA96-A4FC9D409281}"/>
              </a:ext>
            </a:extLst>
          </p:cNvPr>
          <p:cNvSpPr txBox="1"/>
          <p:nvPr/>
        </p:nvSpPr>
        <p:spPr>
          <a:xfrm>
            <a:off x="6945676" y="5416559"/>
            <a:ext cx="3282373" cy="461665"/>
          </a:xfrm>
          <a:prstGeom prst="rect">
            <a:avLst/>
          </a:prstGeom>
          <a:noFill/>
        </p:spPr>
        <p:txBody>
          <a:bodyPr wrap="none" rtlCol="0">
            <a:spAutoFit/>
          </a:bodyPr>
          <a:lstStyle/>
          <a:p>
            <a:r>
              <a:rPr lang="en-US" sz="1200" dirty="0"/>
              <a:t>Pre-preprocessed synthetic and observed data</a:t>
            </a:r>
          </a:p>
          <a:p>
            <a:r>
              <a:rPr lang="en-US" sz="1200" dirty="0"/>
              <a:t>( Underline files are used in the next step (slide) ) </a:t>
            </a:r>
          </a:p>
        </p:txBody>
      </p:sp>
      <p:cxnSp>
        <p:nvCxnSpPr>
          <p:cNvPr id="26" name="Straight Connector 25">
            <a:extLst>
              <a:ext uri="{FF2B5EF4-FFF2-40B4-BE49-F238E27FC236}">
                <a16:creationId xmlns:a16="http://schemas.microsoft.com/office/drawing/2014/main" id="{09353ABB-4600-E04C-A977-357AF3EA5E4D}"/>
              </a:ext>
            </a:extLst>
          </p:cNvPr>
          <p:cNvCxnSpPr/>
          <p:nvPr/>
        </p:nvCxnSpPr>
        <p:spPr>
          <a:xfrm>
            <a:off x="5264052" y="6035234"/>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5129E-35D5-5543-898F-877829F10597}"/>
              </a:ext>
            </a:extLst>
          </p:cNvPr>
          <p:cNvCxnSpPr>
            <a:cxnSpLocks/>
          </p:cNvCxnSpPr>
          <p:nvPr/>
        </p:nvCxnSpPr>
        <p:spPr>
          <a:xfrm>
            <a:off x="5729288" y="3030094"/>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20F9F-1C86-8643-84D6-809F436566DC}"/>
              </a:ext>
            </a:extLst>
          </p:cNvPr>
          <p:cNvCxnSpPr>
            <a:cxnSpLocks/>
          </p:cNvCxnSpPr>
          <p:nvPr/>
        </p:nvCxnSpPr>
        <p:spPr>
          <a:xfrm>
            <a:off x="5729288" y="3168206"/>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32A93-12F2-924F-A279-091DFE537C6D}"/>
              </a:ext>
            </a:extLst>
          </p:cNvPr>
          <p:cNvCxnSpPr>
            <a:cxnSpLocks/>
          </p:cNvCxnSpPr>
          <p:nvPr/>
        </p:nvCxnSpPr>
        <p:spPr>
          <a:xfrm>
            <a:off x="5957888" y="3715897"/>
            <a:ext cx="380506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8E256B-0182-6247-81BA-2DDC670D1519}"/>
              </a:ext>
            </a:extLst>
          </p:cNvPr>
          <p:cNvCxnSpPr/>
          <p:nvPr/>
        </p:nvCxnSpPr>
        <p:spPr>
          <a:xfrm>
            <a:off x="5320456" y="5530408"/>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43E305-6C70-D346-9916-A4AF285B1B99}"/>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25" name="Picture 24">
            <a:extLst>
              <a:ext uri="{FF2B5EF4-FFF2-40B4-BE49-F238E27FC236}">
                <a16:creationId xmlns:a16="http://schemas.microsoft.com/office/drawing/2014/main" id="{EA094D3C-C082-5C49-90BA-BEEA1BB54F2E}"/>
              </a:ext>
            </a:extLst>
          </p:cNvPr>
          <p:cNvPicPr>
            <a:picLocks noChangeAspect="1"/>
          </p:cNvPicPr>
          <p:nvPr/>
        </p:nvPicPr>
        <p:blipFill>
          <a:blip r:embed="rId7"/>
          <a:stretch>
            <a:fillRect/>
          </a:stretch>
        </p:blipFill>
        <p:spPr>
          <a:xfrm>
            <a:off x="10093295" y="0"/>
            <a:ext cx="2098705" cy="1185333"/>
          </a:xfrm>
          <a:prstGeom prst="rect">
            <a:avLst/>
          </a:prstGeom>
        </p:spPr>
      </p:pic>
      <p:sp>
        <p:nvSpPr>
          <p:cNvPr id="28" name="Rectangle 27">
            <a:extLst>
              <a:ext uri="{FF2B5EF4-FFF2-40B4-BE49-F238E27FC236}">
                <a16:creationId xmlns:a16="http://schemas.microsoft.com/office/drawing/2014/main" id="{1D28EE01-7BC7-3F41-8099-6204C2045D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epcc">
            <a:extLst>
              <a:ext uri="{FF2B5EF4-FFF2-40B4-BE49-F238E27FC236}">
                <a16:creationId xmlns:a16="http://schemas.microsoft.com/office/drawing/2014/main" id="{83B537EA-CA2B-F844-B172-8D8A8CF2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1"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4F889-F8C7-A148-82E5-37791601B5EF}"/>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4" name="Picture 3">
            <a:extLst>
              <a:ext uri="{FF2B5EF4-FFF2-40B4-BE49-F238E27FC236}">
                <a16:creationId xmlns:a16="http://schemas.microsoft.com/office/drawing/2014/main" id="{3171A19B-589D-DB44-A34A-10367D597912}"/>
              </a:ext>
            </a:extLst>
          </p:cNvPr>
          <p:cNvPicPr>
            <a:picLocks noChangeAspect="1"/>
          </p:cNvPicPr>
          <p:nvPr/>
        </p:nvPicPr>
        <p:blipFill>
          <a:blip r:embed="rId2"/>
          <a:stretch>
            <a:fillRect/>
          </a:stretch>
        </p:blipFill>
        <p:spPr>
          <a:xfrm>
            <a:off x="4800600" y="1555750"/>
            <a:ext cx="2590800" cy="3746500"/>
          </a:xfrm>
          <a:prstGeom prst="rect">
            <a:avLst/>
          </a:prstGeom>
        </p:spPr>
      </p:pic>
      <p:pic>
        <p:nvPicPr>
          <p:cNvPr id="17" name="Content Placeholder 5">
            <a:extLst>
              <a:ext uri="{FF2B5EF4-FFF2-40B4-BE49-F238E27FC236}">
                <a16:creationId xmlns:a16="http://schemas.microsoft.com/office/drawing/2014/main" id="{BED6423E-1B0F-C74A-BB5B-BEAD7EFF2CC0}"/>
              </a:ext>
            </a:extLst>
          </p:cNvPr>
          <p:cNvPicPr>
            <a:picLocks noChangeAspect="1"/>
          </p:cNvPicPr>
          <p:nvPr/>
        </p:nvPicPr>
        <p:blipFill rotWithShape="1">
          <a:blip r:embed="rId3"/>
          <a:srcRect l="53402" t="12519" r="12294" b="39267"/>
          <a:stretch/>
        </p:blipFill>
        <p:spPr>
          <a:xfrm>
            <a:off x="114299" y="4789170"/>
            <a:ext cx="2674621" cy="1735148"/>
          </a:xfrm>
          <a:prstGeom prst="rect">
            <a:avLst/>
          </a:prstGeom>
        </p:spPr>
      </p:pic>
      <p:sp>
        <p:nvSpPr>
          <p:cNvPr id="19" name="TextBox 18">
            <a:extLst>
              <a:ext uri="{FF2B5EF4-FFF2-40B4-BE49-F238E27FC236}">
                <a16:creationId xmlns:a16="http://schemas.microsoft.com/office/drawing/2014/main" id="{78910586-4FC0-914D-8750-5389197BF88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10" name="Picture 9">
            <a:extLst>
              <a:ext uri="{FF2B5EF4-FFF2-40B4-BE49-F238E27FC236}">
                <a16:creationId xmlns:a16="http://schemas.microsoft.com/office/drawing/2014/main" id="{5FF89A16-E8FF-C04C-A450-66468F07D313}"/>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BB03A77A-3498-7643-9088-C8D68D681802}"/>
              </a:ext>
            </a:extLst>
          </p:cNvPr>
          <p:cNvSpPr/>
          <p:nvPr/>
        </p:nvSpPr>
        <p:spPr>
          <a:xfrm flipV="1">
            <a:off x="419609" y="523352"/>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epcc">
            <a:extLst>
              <a:ext uri="{FF2B5EF4-FFF2-40B4-BE49-F238E27FC236}">
                <a16:creationId xmlns:a16="http://schemas.microsoft.com/office/drawing/2014/main" id="{84B7AEF4-2E88-1E4D-BB71-31C3F3EB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6672904F-9997-4C8F-B233-8D05652F6B02}"/>
              </a:ext>
            </a:extLst>
          </p:cNvPr>
          <p:cNvGraphicFramePr>
            <a:graphicFrameLocks noGrp="1"/>
          </p:cNvGraphicFramePr>
          <p:nvPr>
            <p:ph idx="1"/>
            <p:extLst>
              <p:ext uri="{D42A27DB-BD31-4B8C-83A1-F6EECF244321}">
                <p14:modId xmlns:p14="http://schemas.microsoft.com/office/powerpoint/2010/main" val="927630220"/>
              </p:ext>
            </p:extLst>
          </p:nvPr>
        </p:nvGraphicFramePr>
        <p:xfrm>
          <a:off x="1537448"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0713CF4C-A9AA-5244-BFCE-13DF9C23E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ECA877-7E83-9541-9040-41B07E50C077}"/>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10" name="Rectangle 9">
            <a:extLst>
              <a:ext uri="{FF2B5EF4-FFF2-40B4-BE49-F238E27FC236}">
                <a16:creationId xmlns:a16="http://schemas.microsoft.com/office/drawing/2014/main" id="{C962B217-ABD9-E840-AF43-6807C7FA1918}"/>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D05C92-B64A-7945-A0E6-FE3EB9D78B57}"/>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230696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BCB75-146A-2747-A00D-D1DBCC0A4742}"/>
              </a:ext>
            </a:extLst>
          </p:cNvPr>
          <p:cNvPicPr>
            <a:picLocks noChangeAspect="1"/>
          </p:cNvPicPr>
          <p:nvPr/>
        </p:nvPicPr>
        <p:blipFill>
          <a:blip r:embed="rId2"/>
          <a:stretch>
            <a:fillRect/>
          </a:stretch>
        </p:blipFill>
        <p:spPr>
          <a:xfrm>
            <a:off x="0" y="1673457"/>
            <a:ext cx="12192000" cy="1626956"/>
          </a:xfrm>
          <a:prstGeom prst="rect">
            <a:avLst/>
          </a:prstGeom>
        </p:spPr>
      </p:pic>
      <p:sp>
        <p:nvSpPr>
          <p:cNvPr id="7" name="Rectangle 6">
            <a:extLst>
              <a:ext uri="{FF2B5EF4-FFF2-40B4-BE49-F238E27FC236}">
                <a16:creationId xmlns:a16="http://schemas.microsoft.com/office/drawing/2014/main" id="{C0727BC3-5306-8D48-82C7-FBF5242A6C30}"/>
              </a:ext>
            </a:extLst>
          </p:cNvPr>
          <p:cNvSpPr/>
          <p:nvPr/>
        </p:nvSpPr>
        <p:spPr>
          <a:xfrm>
            <a:off x="1153001" y="26717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3"/>
          <a:stretch>
            <a:fillRect/>
          </a:stretch>
        </p:blipFill>
        <p:spPr>
          <a:xfrm>
            <a:off x="2523410" y="2783681"/>
            <a:ext cx="3200400" cy="266700"/>
          </a:xfrm>
          <a:prstGeom prst="rect">
            <a:avLst/>
          </a:prstGeom>
        </p:spPr>
      </p:pic>
      <p:pic>
        <p:nvPicPr>
          <p:cNvPr id="10" name="Picture 9">
            <a:extLst>
              <a:ext uri="{FF2B5EF4-FFF2-40B4-BE49-F238E27FC236}">
                <a16:creationId xmlns:a16="http://schemas.microsoft.com/office/drawing/2014/main" id="{DAE3DE62-013C-A34A-BFAE-852F8E3C21D6}"/>
              </a:ext>
            </a:extLst>
          </p:cNvPr>
          <p:cNvPicPr>
            <a:picLocks noChangeAspect="1"/>
          </p:cNvPicPr>
          <p:nvPr/>
        </p:nvPicPr>
        <p:blipFill>
          <a:blip r:embed="rId2"/>
          <a:stretch>
            <a:fillRect/>
          </a:stretch>
        </p:blipFill>
        <p:spPr>
          <a:xfrm>
            <a:off x="152400" y="1825857"/>
            <a:ext cx="12013551" cy="1603143"/>
          </a:xfrm>
          <a:prstGeom prst="rect">
            <a:avLst/>
          </a:prstGeom>
        </p:spPr>
      </p:pic>
      <p:sp>
        <p:nvSpPr>
          <p:cNvPr id="12" name="Rectangle 11">
            <a:extLst>
              <a:ext uri="{FF2B5EF4-FFF2-40B4-BE49-F238E27FC236}">
                <a16:creationId xmlns:a16="http://schemas.microsoft.com/office/drawing/2014/main" id="{832D6F80-4D57-CE4D-A274-3E718C0CE46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5" name="Picture 14">
            <a:extLst>
              <a:ext uri="{FF2B5EF4-FFF2-40B4-BE49-F238E27FC236}">
                <a16:creationId xmlns:a16="http://schemas.microsoft.com/office/drawing/2014/main" id="{5968B342-AE0E-DC42-9E9B-3E7A1A06C67C}"/>
              </a:ext>
            </a:extLst>
          </p:cNvPr>
          <p:cNvPicPr>
            <a:picLocks noChangeAspect="1"/>
          </p:cNvPicPr>
          <p:nvPr/>
        </p:nvPicPr>
        <p:blipFill>
          <a:blip r:embed="rId3"/>
          <a:stretch>
            <a:fillRect/>
          </a:stretch>
        </p:blipFill>
        <p:spPr>
          <a:xfrm>
            <a:off x="2675810" y="2936081"/>
            <a:ext cx="3200400" cy="266700"/>
          </a:xfrm>
          <a:prstGeom prst="rect">
            <a:avLst/>
          </a:prstGeom>
        </p:spPr>
      </p:pic>
      <p:pic>
        <p:nvPicPr>
          <p:cNvPr id="13" name="Content Placeholder 5">
            <a:extLst>
              <a:ext uri="{FF2B5EF4-FFF2-40B4-BE49-F238E27FC236}">
                <a16:creationId xmlns:a16="http://schemas.microsoft.com/office/drawing/2014/main" id="{00701505-6270-AE4E-A500-DBA0E78DE7AB}"/>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7" name="TextBox 16">
            <a:extLst>
              <a:ext uri="{FF2B5EF4-FFF2-40B4-BE49-F238E27FC236}">
                <a16:creationId xmlns:a16="http://schemas.microsoft.com/office/drawing/2014/main" id="{FCB4FD0D-2881-1A4B-86EC-065D98E3712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8" name="TextBox 17">
            <a:extLst>
              <a:ext uri="{FF2B5EF4-FFF2-40B4-BE49-F238E27FC236}">
                <a16:creationId xmlns:a16="http://schemas.microsoft.com/office/drawing/2014/main" id="{8CEB2BA4-37CD-F34F-9239-449853A7636E}"/>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19" name="Picture 18">
            <a:extLst>
              <a:ext uri="{FF2B5EF4-FFF2-40B4-BE49-F238E27FC236}">
                <a16:creationId xmlns:a16="http://schemas.microsoft.com/office/drawing/2014/main" id="{AD8B3EC0-1A7D-E248-A7C2-080AC071B561}"/>
              </a:ext>
            </a:extLst>
          </p:cNvPr>
          <p:cNvPicPr>
            <a:picLocks noChangeAspect="1"/>
          </p:cNvPicPr>
          <p:nvPr/>
        </p:nvPicPr>
        <p:blipFill>
          <a:blip r:embed="rId5"/>
          <a:stretch>
            <a:fillRect/>
          </a:stretch>
        </p:blipFill>
        <p:spPr>
          <a:xfrm>
            <a:off x="10093295" y="0"/>
            <a:ext cx="2098705" cy="1185333"/>
          </a:xfrm>
          <a:prstGeom prst="rect">
            <a:avLst/>
          </a:prstGeom>
        </p:spPr>
      </p:pic>
      <p:sp>
        <p:nvSpPr>
          <p:cNvPr id="20" name="Rectangle 19">
            <a:extLst>
              <a:ext uri="{FF2B5EF4-FFF2-40B4-BE49-F238E27FC236}">
                <a16:creationId xmlns:a16="http://schemas.microsoft.com/office/drawing/2014/main" id="{7A1545C9-BEAD-804C-8607-D019F417BF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epcc">
            <a:extLst>
              <a:ext uri="{FF2B5EF4-FFF2-40B4-BE49-F238E27FC236}">
                <a16:creationId xmlns:a16="http://schemas.microsoft.com/office/drawing/2014/main" id="{0F60688A-5C7E-3A4C-B39E-9BDD0635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2"/>
          <a:stretch>
            <a:fillRect/>
          </a:stretch>
        </p:blipFill>
        <p:spPr>
          <a:xfrm>
            <a:off x="2523410" y="2783681"/>
            <a:ext cx="3200400" cy="266700"/>
          </a:xfrm>
          <a:prstGeom prst="rect">
            <a:avLst/>
          </a:prstGeom>
        </p:spPr>
      </p:pic>
      <p:pic>
        <p:nvPicPr>
          <p:cNvPr id="11" name="Picture 10">
            <a:extLst>
              <a:ext uri="{FF2B5EF4-FFF2-40B4-BE49-F238E27FC236}">
                <a16:creationId xmlns:a16="http://schemas.microsoft.com/office/drawing/2014/main" id="{134BE777-C6FD-A44E-9D3E-A83B2E0BF87E}"/>
              </a:ext>
            </a:extLst>
          </p:cNvPr>
          <p:cNvPicPr>
            <a:picLocks noChangeAspect="1"/>
          </p:cNvPicPr>
          <p:nvPr/>
        </p:nvPicPr>
        <p:blipFill>
          <a:blip r:embed="rId3"/>
          <a:stretch>
            <a:fillRect/>
          </a:stretch>
        </p:blipFill>
        <p:spPr>
          <a:xfrm>
            <a:off x="2523410" y="1063027"/>
            <a:ext cx="3263815" cy="5560282"/>
          </a:xfrm>
          <a:prstGeom prst="rect">
            <a:avLst/>
          </a:prstGeom>
        </p:spPr>
      </p:pic>
      <p:pic>
        <p:nvPicPr>
          <p:cNvPr id="13" name="Picture 12">
            <a:extLst>
              <a:ext uri="{FF2B5EF4-FFF2-40B4-BE49-F238E27FC236}">
                <a16:creationId xmlns:a16="http://schemas.microsoft.com/office/drawing/2014/main" id="{BA5ABF4A-FAB7-694C-AF97-FBF95E1E3F94}"/>
              </a:ext>
            </a:extLst>
          </p:cNvPr>
          <p:cNvPicPr>
            <a:picLocks noChangeAspect="1"/>
          </p:cNvPicPr>
          <p:nvPr/>
        </p:nvPicPr>
        <p:blipFill>
          <a:blip r:embed="rId4"/>
          <a:stretch>
            <a:fillRect/>
          </a:stretch>
        </p:blipFill>
        <p:spPr>
          <a:xfrm>
            <a:off x="6096000" y="1063027"/>
            <a:ext cx="3826418" cy="5739627"/>
          </a:xfrm>
          <a:prstGeom prst="rect">
            <a:avLst/>
          </a:prstGeom>
        </p:spPr>
      </p:pic>
      <p:pic>
        <p:nvPicPr>
          <p:cNvPr id="8" name="Content Placeholder 5">
            <a:extLst>
              <a:ext uri="{FF2B5EF4-FFF2-40B4-BE49-F238E27FC236}">
                <a16:creationId xmlns:a16="http://schemas.microsoft.com/office/drawing/2014/main" id="{1686DA47-8C38-4341-BFF6-EB48CC5F14FE}"/>
              </a:ext>
            </a:extLst>
          </p:cNvPr>
          <p:cNvPicPr>
            <a:picLocks noChangeAspect="1"/>
          </p:cNvPicPr>
          <p:nvPr/>
        </p:nvPicPr>
        <p:blipFill rotWithShape="1">
          <a:blip r:embed="rId5"/>
          <a:srcRect l="53402" t="12519" r="12294" b="39267"/>
          <a:stretch/>
        </p:blipFill>
        <p:spPr>
          <a:xfrm>
            <a:off x="114299" y="4789170"/>
            <a:ext cx="2674621" cy="1735148"/>
          </a:xfrm>
          <a:prstGeom prst="rect">
            <a:avLst/>
          </a:prstGeom>
        </p:spPr>
      </p:pic>
      <p:sp>
        <p:nvSpPr>
          <p:cNvPr id="12" name="TextBox 11">
            <a:extLst>
              <a:ext uri="{FF2B5EF4-FFF2-40B4-BE49-F238E27FC236}">
                <a16:creationId xmlns:a16="http://schemas.microsoft.com/office/drawing/2014/main" id="{4ECA02C5-ABAA-794D-A8EC-4E33EB5B922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5" name="Rectangle 14">
            <a:extLst>
              <a:ext uri="{FF2B5EF4-FFF2-40B4-BE49-F238E27FC236}">
                <a16:creationId xmlns:a16="http://schemas.microsoft.com/office/drawing/2014/main" id="{05FE453A-70C6-F74F-8B6F-2A531157C4B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84D35861-DD86-E847-B996-B54A57948772}"/>
              </a:ext>
            </a:extLst>
          </p:cNvPr>
          <p:cNvSpPr txBox="1"/>
          <p:nvPr/>
        </p:nvSpPr>
        <p:spPr>
          <a:xfrm>
            <a:off x="302821" y="166664"/>
            <a:ext cx="5698996" cy="646331"/>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GB" dirty="0">
              <a:solidFill>
                <a:srgbClr val="637E93"/>
              </a:solidFill>
              <a:latin typeface="Ayuthaya" charset="-34"/>
              <a:ea typeface="Ayuthaya" charset="-34"/>
              <a:cs typeface="Ayuthaya" charset="-34"/>
            </a:endParaRPr>
          </a:p>
          <a:p>
            <a:endParaRPr lang="en-US" dirty="0"/>
          </a:p>
        </p:txBody>
      </p:sp>
      <p:pic>
        <p:nvPicPr>
          <p:cNvPr id="16" name="Picture 15">
            <a:extLst>
              <a:ext uri="{FF2B5EF4-FFF2-40B4-BE49-F238E27FC236}">
                <a16:creationId xmlns:a16="http://schemas.microsoft.com/office/drawing/2014/main" id="{607CF2BA-C848-1E45-ADF5-C3540C3BD707}"/>
              </a:ext>
            </a:extLst>
          </p:cNvPr>
          <p:cNvPicPr>
            <a:picLocks noChangeAspect="1"/>
          </p:cNvPicPr>
          <p:nvPr/>
        </p:nvPicPr>
        <p:blipFill>
          <a:blip r:embed="rId6"/>
          <a:stretch>
            <a:fillRect/>
          </a:stretch>
        </p:blipFill>
        <p:spPr>
          <a:xfrm>
            <a:off x="10093295" y="0"/>
            <a:ext cx="2098705" cy="1185333"/>
          </a:xfrm>
          <a:prstGeom prst="rect">
            <a:avLst/>
          </a:prstGeom>
        </p:spPr>
      </p:pic>
      <p:sp>
        <p:nvSpPr>
          <p:cNvPr id="17" name="Rectangle 16">
            <a:extLst>
              <a:ext uri="{FF2B5EF4-FFF2-40B4-BE49-F238E27FC236}">
                <a16:creationId xmlns:a16="http://schemas.microsoft.com/office/drawing/2014/main" id="{FA529FFB-C917-914D-AA4F-EECDDD5B2C56}"/>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epcc">
            <a:extLst>
              <a:ext uri="{FF2B5EF4-FFF2-40B4-BE49-F238E27FC236}">
                <a16:creationId xmlns:a16="http://schemas.microsoft.com/office/drawing/2014/main" id="{1A9DCCB9-41C5-024B-99DD-532F70E066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452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E31A8-7D93-134B-B4EC-FE9703B1F33B}"/>
              </a:ext>
            </a:extLst>
          </p:cNvPr>
          <p:cNvSpPr txBox="1"/>
          <p:nvPr/>
        </p:nvSpPr>
        <p:spPr>
          <a:xfrm>
            <a:off x="539322" y="232556"/>
            <a:ext cx="1149674"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RA Maps</a:t>
            </a:r>
          </a:p>
        </p:txBody>
      </p:sp>
      <p:pic>
        <p:nvPicPr>
          <p:cNvPr id="4" name="Picture 3">
            <a:extLst>
              <a:ext uri="{FF2B5EF4-FFF2-40B4-BE49-F238E27FC236}">
                <a16:creationId xmlns:a16="http://schemas.microsoft.com/office/drawing/2014/main" id="{4738324D-CBD8-1C49-B553-1E548A2AB393}"/>
              </a:ext>
            </a:extLst>
          </p:cNvPr>
          <p:cNvPicPr>
            <a:picLocks noChangeAspect="1"/>
          </p:cNvPicPr>
          <p:nvPr/>
        </p:nvPicPr>
        <p:blipFill rotWithShape="1">
          <a:blip r:embed="rId2"/>
          <a:srcRect t="5852"/>
          <a:stretch/>
        </p:blipFill>
        <p:spPr>
          <a:xfrm>
            <a:off x="2473981" y="1014413"/>
            <a:ext cx="6969259" cy="5614987"/>
          </a:xfrm>
          <a:prstGeom prst="rect">
            <a:avLst/>
          </a:prstGeom>
        </p:spPr>
      </p:pic>
      <p:sp>
        <p:nvSpPr>
          <p:cNvPr id="8" name="Rectangle 7">
            <a:extLst>
              <a:ext uri="{FF2B5EF4-FFF2-40B4-BE49-F238E27FC236}">
                <a16:creationId xmlns:a16="http://schemas.microsoft.com/office/drawing/2014/main" id="{1ACBAC9E-F288-F240-B539-308252FCBBA6}"/>
              </a:ext>
            </a:extLst>
          </p:cNvPr>
          <p:cNvSpPr/>
          <p:nvPr/>
        </p:nvSpPr>
        <p:spPr>
          <a:xfrm flipV="1">
            <a:off x="475880" y="524986"/>
            <a:ext cx="4841708" cy="76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epcc">
            <a:extLst>
              <a:ext uri="{FF2B5EF4-FFF2-40B4-BE49-F238E27FC236}">
                <a16:creationId xmlns:a16="http://schemas.microsoft.com/office/drawing/2014/main" id="{4B98B346-C280-BA41-AA3F-44E0894E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re">
            <a:extLst>
              <a:ext uri="{FF2B5EF4-FFF2-40B4-BE49-F238E27FC236}">
                <a16:creationId xmlns:a16="http://schemas.microsoft.com/office/drawing/2014/main" id="{C190449E-F00E-0F44-84D4-A9BE72D0A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07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58653-27A7-B74E-8581-3279DD5D203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2" name="Picture 2" descr="Image result for epcc">
            <a:extLst>
              <a:ext uri="{FF2B5EF4-FFF2-40B4-BE49-F238E27FC236}">
                <a16:creationId xmlns:a16="http://schemas.microsoft.com/office/drawing/2014/main" id="{80FE1704-8241-8A43-A9BA-541DB09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are">
            <a:extLst>
              <a:ext uri="{FF2B5EF4-FFF2-40B4-BE49-F238E27FC236}">
                <a16:creationId xmlns:a16="http://schemas.microsoft.com/office/drawing/2014/main" id="{6F202989-702A-8E4E-9966-97DF02719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2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0" name="Picture 9">
            <a:extLst>
              <a:ext uri="{FF2B5EF4-FFF2-40B4-BE49-F238E27FC236}">
                <a16:creationId xmlns:a16="http://schemas.microsoft.com/office/drawing/2014/main" id="{467548C4-320C-FF47-AB10-AFA1E950CF27}"/>
              </a:ext>
            </a:extLst>
          </p:cNvPr>
          <p:cNvPicPr>
            <a:picLocks noChangeAspect="1"/>
          </p:cNvPicPr>
          <p:nvPr/>
        </p:nvPicPr>
        <p:blipFill>
          <a:blip r:embed="rId5"/>
          <a:stretch>
            <a:fillRect/>
          </a:stretch>
        </p:blipFill>
        <p:spPr>
          <a:xfrm>
            <a:off x="6146680" y="896449"/>
            <a:ext cx="4398824" cy="4801647"/>
          </a:xfrm>
          <a:prstGeom prst="rect">
            <a:avLst/>
          </a:prstGeom>
        </p:spPr>
      </p:pic>
      <p:pic>
        <p:nvPicPr>
          <p:cNvPr id="14" name="Picture 13">
            <a:extLst>
              <a:ext uri="{FF2B5EF4-FFF2-40B4-BE49-F238E27FC236}">
                <a16:creationId xmlns:a16="http://schemas.microsoft.com/office/drawing/2014/main" id="{11A8B418-60A1-F34B-8274-E1F15671D268}"/>
              </a:ext>
            </a:extLst>
          </p:cNvPr>
          <p:cNvPicPr>
            <a:picLocks noChangeAspect="1"/>
          </p:cNvPicPr>
          <p:nvPr/>
        </p:nvPicPr>
        <p:blipFill rotWithShape="1">
          <a:blip r:embed="rId6"/>
          <a:srcRect l="54" t="-2991" r="40523" b="4126"/>
          <a:stretch/>
        </p:blipFill>
        <p:spPr>
          <a:xfrm>
            <a:off x="461143" y="5200053"/>
            <a:ext cx="5584178" cy="1433543"/>
          </a:xfrm>
          <a:prstGeom prst="rect">
            <a:avLst/>
          </a:prstGeom>
        </p:spPr>
      </p:pic>
      <p:pic>
        <p:nvPicPr>
          <p:cNvPr id="16" name="Picture 15">
            <a:extLst>
              <a:ext uri="{FF2B5EF4-FFF2-40B4-BE49-F238E27FC236}">
                <a16:creationId xmlns:a16="http://schemas.microsoft.com/office/drawing/2014/main" id="{5A718791-1004-9240-B4FE-3777D9D9E3FA}"/>
              </a:ext>
            </a:extLst>
          </p:cNvPr>
          <p:cNvPicPr>
            <a:picLocks noChangeAspect="1"/>
          </p:cNvPicPr>
          <p:nvPr/>
        </p:nvPicPr>
        <p:blipFill>
          <a:blip r:embed="rId7"/>
          <a:stretch>
            <a:fillRect/>
          </a:stretch>
        </p:blipFill>
        <p:spPr>
          <a:xfrm>
            <a:off x="6217920" y="6004621"/>
            <a:ext cx="5974080" cy="279867"/>
          </a:xfrm>
          <a:prstGeom prst="rect">
            <a:avLst/>
          </a:prstGeom>
        </p:spPr>
      </p:pic>
      <p:sp>
        <p:nvSpPr>
          <p:cNvPr id="20" name="Rectangle 19">
            <a:extLst>
              <a:ext uri="{FF2B5EF4-FFF2-40B4-BE49-F238E27FC236}">
                <a16:creationId xmlns:a16="http://schemas.microsoft.com/office/drawing/2014/main" id="{55989880-9FE5-4940-98AC-9A24981606D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sp>
        <p:nvSpPr>
          <p:cNvPr id="23" name="Title 1">
            <a:extLst>
              <a:ext uri="{FF2B5EF4-FFF2-40B4-BE49-F238E27FC236}">
                <a16:creationId xmlns:a16="http://schemas.microsoft.com/office/drawing/2014/main" id="{87713FEF-DB4D-F54D-ACF3-C08042DD815E}"/>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33853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3"/>
          <a:stretch>
            <a:fillRect/>
          </a:stretch>
        </p:blipFill>
        <p:spPr>
          <a:xfrm>
            <a:off x="10093295" y="0"/>
            <a:ext cx="2098705" cy="1185333"/>
          </a:xfrm>
          <a:prstGeom prst="rect">
            <a:avLst/>
          </a:prstGeom>
        </p:spPr>
      </p:pic>
      <p:sp>
        <p:nvSpPr>
          <p:cNvPr id="12" name="TextBox 11">
            <a:extLst>
              <a:ext uri="{FF2B5EF4-FFF2-40B4-BE49-F238E27FC236}">
                <a16:creationId xmlns:a16="http://schemas.microsoft.com/office/drawing/2014/main" id="{D402AEA4-197C-374E-B997-58578DF93892}"/>
              </a:ext>
            </a:extLst>
          </p:cNvPr>
          <p:cNvSpPr txBox="1"/>
          <p:nvPr/>
        </p:nvSpPr>
        <p:spPr>
          <a:xfrm>
            <a:off x="6658502" y="2274838"/>
            <a:ext cx="5283562" cy="2308324"/>
          </a:xfrm>
          <a:prstGeom prst="rect">
            <a:avLst/>
          </a:prstGeom>
          <a:noFill/>
        </p:spPr>
        <p:txBody>
          <a:bodyPr wrap="none" rtlCol="0">
            <a:spAutoFit/>
          </a:bodyPr>
          <a:lstStyle/>
          <a:p>
            <a:r>
              <a:rPr lang="en-US" dirty="0"/>
              <a:t>Once tested all the workflows locally (seq. map),</a:t>
            </a:r>
          </a:p>
          <a:p>
            <a:r>
              <a:rPr lang="en-US" dirty="0"/>
              <a:t>They can be scaled up automatically </a:t>
            </a:r>
            <a:r>
              <a:rPr lang="en-US" dirty="0">
                <a:sym typeface="Wingdings" pitchFamily="2" charset="2"/>
              </a:rPr>
              <a:t> Next step.</a:t>
            </a:r>
          </a:p>
          <a:p>
            <a:endParaRPr lang="en-US" dirty="0">
              <a:sym typeface="Wingdings" pitchFamily="2" charset="2"/>
            </a:endParaRPr>
          </a:p>
          <a:p>
            <a:r>
              <a:rPr lang="en-US" dirty="0">
                <a:sym typeface="Wingdings" pitchFamily="2" charset="2"/>
              </a:rPr>
              <a:t>Provenance data is also collected in runtime (optional)</a:t>
            </a:r>
          </a:p>
          <a:p>
            <a:endParaRPr lang="en-US" dirty="0">
              <a:sym typeface="Wingdings" pitchFamily="2" charset="2"/>
            </a:endParaRPr>
          </a:p>
          <a:p>
            <a:r>
              <a:rPr lang="en-US" dirty="0">
                <a:sym typeface="Wingdings" pitchFamily="2" charset="2"/>
              </a:rPr>
              <a:t>Metadata, Input and Output files --&gt; registry/catalog </a:t>
            </a:r>
          </a:p>
          <a:p>
            <a:endParaRPr lang="en-US" dirty="0">
              <a:sym typeface="Wingdings" pitchFamily="2" charset="2"/>
            </a:endParaRPr>
          </a:p>
          <a:p>
            <a:r>
              <a:rPr lang="en-US" dirty="0">
                <a:sym typeface="Wingdings" pitchFamily="2" charset="2"/>
              </a:rPr>
              <a:t>    </a:t>
            </a:r>
            <a:endParaRPr lang="en-US" dirty="0"/>
          </a:p>
        </p:txBody>
      </p:sp>
      <p:sp>
        <p:nvSpPr>
          <p:cNvPr id="13" name="TextBox 12">
            <a:extLst>
              <a:ext uri="{FF2B5EF4-FFF2-40B4-BE49-F238E27FC236}">
                <a16:creationId xmlns:a16="http://schemas.microsoft.com/office/drawing/2014/main" id="{6D8ACE8B-4E1B-3C47-BBE6-307365E26ACA}"/>
              </a:ext>
            </a:extLst>
          </p:cNvPr>
          <p:cNvSpPr txBox="1"/>
          <p:nvPr/>
        </p:nvSpPr>
        <p:spPr>
          <a:xfrm>
            <a:off x="685678" y="3779403"/>
            <a:ext cx="5128968" cy="1200329"/>
          </a:xfrm>
          <a:prstGeom prst="rect">
            <a:avLst/>
          </a:prstGeom>
          <a:noFill/>
        </p:spPr>
        <p:txBody>
          <a:bodyPr wrap="none" rtlCol="0">
            <a:spAutoFit/>
          </a:bodyPr>
          <a:lstStyle/>
          <a:p>
            <a:r>
              <a:rPr lang="en-US" dirty="0">
                <a:sym typeface="Wingdings" pitchFamily="2" charset="2"/>
              </a:rPr>
              <a:t>Future development:</a:t>
            </a:r>
          </a:p>
          <a:p>
            <a:r>
              <a:rPr lang="en-US" dirty="0">
                <a:sym typeface="Wingdings" pitchFamily="2" charset="2"/>
              </a:rPr>
              <a:t>   Optimization of workflows  dynamic deployment</a:t>
            </a:r>
          </a:p>
          <a:p>
            <a:r>
              <a:rPr lang="en-US" dirty="0">
                <a:sym typeface="Wingdings" pitchFamily="2" charset="2"/>
              </a:rPr>
              <a:t>		                 mapping selection</a:t>
            </a:r>
          </a:p>
          <a:p>
            <a:endParaRPr lang="en-US" dirty="0"/>
          </a:p>
        </p:txBody>
      </p:sp>
      <p:pic>
        <p:nvPicPr>
          <p:cNvPr id="15" name="Picture 2" descr="Image result for epcc">
            <a:extLst>
              <a:ext uri="{FF2B5EF4-FFF2-40B4-BE49-F238E27FC236}">
                <a16:creationId xmlns:a16="http://schemas.microsoft.com/office/drawing/2014/main" id="{D4126EB4-E5AD-D64B-B3DF-194B1892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are">
            <a:extLst>
              <a:ext uri="{FF2B5EF4-FFF2-40B4-BE49-F238E27FC236}">
                <a16:creationId xmlns:a16="http://schemas.microsoft.com/office/drawing/2014/main" id="{1FF0EECF-7177-AA4F-B0DC-11D5141AB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CF1D4CC-AA5A-4245-861F-F39831CBFFBB}"/>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4261911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0" name="Picture 2" descr="Image result for epcc">
            <a:extLst>
              <a:ext uri="{FF2B5EF4-FFF2-40B4-BE49-F238E27FC236}">
                <a16:creationId xmlns:a16="http://schemas.microsoft.com/office/drawing/2014/main" id="{8B42A820-6DF5-BC4D-AAA0-10BF374E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1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B44-7436-5B4F-8E63-865239D92D93}"/>
              </a:ext>
            </a:extLst>
          </p:cNvPr>
          <p:cNvSpPr>
            <a:spLocks noGrp="1"/>
          </p:cNvSpPr>
          <p:nvPr>
            <p:ph type="title"/>
          </p:nvPr>
        </p:nvSpPr>
        <p:spPr/>
        <p:txBody>
          <a:bodyPr/>
          <a:lstStyle/>
          <a:p>
            <a:r>
              <a:rPr lang="en-US" dirty="0"/>
              <a:t>Extra Slides</a:t>
            </a:r>
          </a:p>
        </p:txBody>
      </p:sp>
      <p:sp>
        <p:nvSpPr>
          <p:cNvPr id="4" name="Slide Number Placeholder 3">
            <a:extLst>
              <a:ext uri="{FF2B5EF4-FFF2-40B4-BE49-F238E27FC236}">
                <a16:creationId xmlns:a16="http://schemas.microsoft.com/office/drawing/2014/main" id="{FC673C66-E79C-EF40-8447-04C8918D2241}"/>
              </a:ext>
            </a:extLst>
          </p:cNvPr>
          <p:cNvSpPr>
            <a:spLocks noGrp="1"/>
          </p:cNvSpPr>
          <p:nvPr>
            <p:ph type="sldNum" sz="quarter" idx="12"/>
          </p:nvPr>
        </p:nvSpPr>
        <p:spPr/>
        <p:txBody>
          <a:bodyPr/>
          <a:lstStyle/>
          <a:p>
            <a:fld id="{1999C883-41B7-2244-9D37-B3B53D78275E}" type="slidenum">
              <a:rPr lang="en-US" smtClean="0"/>
              <a:t>36</a:t>
            </a:fld>
            <a:endParaRPr lang="en-US"/>
          </a:p>
        </p:txBody>
      </p:sp>
    </p:spTree>
    <p:extLst>
      <p:ext uri="{BB962C8B-B14F-4D97-AF65-F5344CB8AC3E}">
        <p14:creationId xmlns:p14="http://schemas.microsoft.com/office/powerpoint/2010/main" val="2507800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inin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643" y="1540551"/>
            <a:ext cx="4260783" cy="2855014"/>
          </a:xfrm>
          <a:prstGeom prst="rect">
            <a:avLst/>
          </a:prstGeom>
        </p:spPr>
      </p:pic>
      <p:sp>
        <p:nvSpPr>
          <p:cNvPr id="8" name="Rectangle 7"/>
          <p:cNvSpPr/>
          <p:nvPr/>
        </p:nvSpPr>
        <p:spPr>
          <a:xfrm>
            <a:off x="7319552" y="4273333"/>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15" name="Rectangle 14"/>
          <p:cNvSpPr/>
          <p:nvPr/>
        </p:nvSpPr>
        <p:spPr>
          <a:xfrm>
            <a:off x="1668404" y="2004290"/>
            <a:ext cx="5631252" cy="3425490"/>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2109" b="1" baseline="30000" dirty="0">
              <a:latin typeface="Courier"/>
              <a:cs typeface="Courier"/>
            </a:endParaRPr>
          </a:p>
          <a:p>
            <a:pPr algn="l"/>
            <a:r>
              <a:rPr lang="en-US" sz="2109" b="1" baseline="30000" dirty="0">
                <a:latin typeface="Courier"/>
                <a:cs typeface="Courier"/>
              </a:rPr>
              <a:t>from dispel4py.workflow_graph import </a:t>
            </a:r>
            <a:r>
              <a:rPr lang="en-US" sz="2109" b="1" baseline="30000" dirty="0" err="1">
                <a:latin typeface="Courier"/>
                <a:cs typeface="Courier"/>
              </a:rPr>
              <a:t>WorkflowGraph</a:t>
            </a:r>
            <a:endParaRPr lang="en-US" sz="2109" b="1" baseline="30000" dirty="0">
              <a:latin typeface="Courier"/>
              <a:cs typeface="Courier"/>
            </a:endParaRPr>
          </a:p>
          <a:p>
            <a:pPr algn="l"/>
            <a:endParaRPr lang="en-US" sz="2109" baseline="30000" dirty="0">
              <a:latin typeface="Courier"/>
              <a:cs typeface="Courier"/>
            </a:endParaRPr>
          </a:p>
          <a:p>
            <a:pPr algn="l"/>
            <a:endParaRPr lang="en-US" sz="2109" baseline="30000" dirty="0">
              <a:latin typeface="Courier"/>
              <a:cs typeface="Courier"/>
            </a:endParaRPr>
          </a:p>
          <a:p>
            <a:pPr algn="l"/>
            <a:r>
              <a:rPr lang="en-US" sz="2109" baseline="30000" dirty="0">
                <a:latin typeface="Courier"/>
                <a:cs typeface="Courier"/>
              </a:rPr>
              <a:t>pe1 = </a:t>
            </a:r>
            <a:r>
              <a:rPr lang="en-US" sz="2109" baseline="30000" dirty="0" err="1">
                <a:latin typeface="Courier"/>
                <a:cs typeface="Courier"/>
              </a:rPr>
              <a:t>filterTweet</a:t>
            </a:r>
            <a:r>
              <a:rPr lang="en-US" sz="2109" baseline="30000" dirty="0">
                <a:latin typeface="Courier"/>
                <a:cs typeface="Courier"/>
              </a:rPr>
              <a:t> ()</a:t>
            </a:r>
          </a:p>
          <a:p>
            <a:pPr algn="l"/>
            <a:r>
              <a:rPr lang="en-US" sz="2109" baseline="30000" dirty="0">
                <a:latin typeface="Courier"/>
                <a:cs typeface="Courier"/>
              </a:rPr>
              <a:t>pe2 = </a:t>
            </a:r>
            <a:r>
              <a:rPr lang="en-US" sz="2109" baseline="30000" dirty="0" err="1">
                <a:latin typeface="Courier"/>
                <a:cs typeface="Courier"/>
              </a:rPr>
              <a:t>counterHashTag</a:t>
            </a:r>
            <a:r>
              <a:rPr lang="en-US" sz="2109" baseline="30000" dirty="0">
                <a:latin typeface="Courier"/>
                <a:cs typeface="Courier"/>
              </a:rPr>
              <a:t> ()</a:t>
            </a:r>
          </a:p>
          <a:p>
            <a:pPr algn="l"/>
            <a:r>
              <a:rPr lang="en-US" sz="2109" baseline="30000" dirty="0">
                <a:latin typeface="Courier"/>
                <a:cs typeface="Courier"/>
              </a:rPr>
              <a:t>pe3 = </a:t>
            </a:r>
            <a:r>
              <a:rPr lang="en-US" sz="2109" baseline="30000" dirty="0" err="1">
                <a:latin typeface="Courier"/>
                <a:cs typeface="Courier"/>
              </a:rPr>
              <a:t>counterLanguage</a:t>
            </a:r>
            <a:r>
              <a:rPr lang="en-US" sz="2109" baseline="30000" dirty="0">
                <a:latin typeface="Courier"/>
                <a:cs typeface="Courier"/>
              </a:rPr>
              <a:t> ()</a:t>
            </a:r>
          </a:p>
          <a:p>
            <a:pPr algn="l"/>
            <a:r>
              <a:rPr lang="en-US" sz="2109" baseline="30000" dirty="0">
                <a:latin typeface="Courier"/>
                <a:cs typeface="Courier"/>
              </a:rPr>
              <a:t>pe4 = statistics ()</a:t>
            </a:r>
          </a:p>
          <a:p>
            <a:pPr algn="l"/>
            <a:endParaRPr lang="en-US" sz="2109" baseline="30000" dirty="0">
              <a:latin typeface="Courier"/>
              <a:cs typeface="Courier"/>
            </a:endParaRPr>
          </a:p>
          <a:p>
            <a:pPr algn="l"/>
            <a:r>
              <a:rPr lang="en-US" sz="2109" baseline="30000" dirty="0">
                <a:latin typeface="Courier"/>
                <a:cs typeface="Courier"/>
              </a:rPr>
              <a:t>graph = </a:t>
            </a:r>
            <a:r>
              <a:rPr lang="en-US" sz="2109" baseline="30000" dirty="0" err="1">
                <a:latin typeface="Courier"/>
                <a:cs typeface="Courier"/>
              </a:rPr>
              <a:t>WorkflowGraph</a:t>
            </a:r>
            <a:r>
              <a:rPr lang="en-US" sz="2109" baseline="30000" dirty="0">
                <a:latin typeface="Courier"/>
                <a:cs typeface="Courier"/>
              </a:rPr>
              <a:t> ( )</a:t>
            </a:r>
          </a:p>
          <a:p>
            <a:pPr algn="l"/>
            <a:endParaRPr lang="en-US" sz="2109" baseline="30000" dirty="0">
              <a:latin typeface="Courier"/>
              <a:cs typeface="Courier"/>
            </a:endParaRPr>
          </a:p>
          <a:p>
            <a:pPr algn="l"/>
            <a:r>
              <a:rPr lang="en-US" sz="2109" baseline="30000" dirty="0" err="1">
                <a:latin typeface="Courier"/>
                <a:cs typeface="Courier"/>
              </a:rPr>
              <a:t>graph.connect</a:t>
            </a:r>
            <a:r>
              <a:rPr lang="en-US" sz="2109" baseline="30000" dirty="0">
                <a:latin typeface="Courier"/>
                <a:cs typeface="Courier"/>
              </a:rPr>
              <a:t>(pe1,’hash_tag’,pe2,’input’) </a:t>
            </a:r>
            <a:r>
              <a:rPr lang="en-US" sz="2109" baseline="30000" dirty="0" err="1">
                <a:latin typeface="Courier"/>
                <a:cs typeface="Courier"/>
              </a:rPr>
              <a:t>graph.connect</a:t>
            </a:r>
            <a:r>
              <a:rPr lang="en-US" sz="2109" baseline="30000" dirty="0">
                <a:latin typeface="Courier"/>
                <a:cs typeface="Courier"/>
              </a:rPr>
              <a:t>(pe1,’language’,pe3,’input’) </a:t>
            </a:r>
            <a:r>
              <a:rPr lang="en-US" sz="2109" baseline="30000" dirty="0" err="1">
                <a:latin typeface="Courier"/>
                <a:cs typeface="Courier"/>
              </a:rPr>
              <a:t>graph.connect</a:t>
            </a:r>
            <a:r>
              <a:rPr lang="en-US" sz="2109" baseline="30000" dirty="0">
                <a:latin typeface="Courier"/>
                <a:cs typeface="Courier"/>
              </a:rPr>
              <a:t>(pe2,’hash_tag_count’,pe4,’input1’) </a:t>
            </a:r>
            <a:r>
              <a:rPr lang="en-US" sz="2109" baseline="30000" dirty="0" err="1">
                <a:latin typeface="Courier"/>
                <a:cs typeface="Courier"/>
              </a:rPr>
              <a:t>graph.connect</a:t>
            </a:r>
            <a:r>
              <a:rPr lang="en-US" sz="2109" baseline="30000" dirty="0">
                <a:latin typeface="Courier"/>
                <a:cs typeface="Courier"/>
              </a:rPr>
              <a:t>(pe3,’language_count’,pe4,’input2’)</a:t>
            </a:r>
            <a:endParaRPr lang="en-US" sz="2109" dirty="0">
              <a:solidFill>
                <a:srgbClr val="FFFFFF"/>
              </a:solidFill>
              <a:latin typeface="Courier"/>
              <a:cs typeface="Courier"/>
              <a:sym typeface="Helvetica Light"/>
            </a:endParaRPr>
          </a:p>
        </p:txBody>
      </p:sp>
      <p:sp>
        <p:nvSpPr>
          <p:cNvPr id="17" name="TextBox 16"/>
          <p:cNvSpPr txBox="1"/>
          <p:nvPr/>
        </p:nvSpPr>
        <p:spPr>
          <a:xfrm>
            <a:off x="4821326" y="291739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PEs objects</a:t>
            </a:r>
            <a:endParaRPr lang="en-US" sz="2109" dirty="0">
              <a:solidFill>
                <a:srgbClr val="000000"/>
              </a:solidFill>
              <a:sym typeface="Helvetica Light"/>
            </a:endParaRPr>
          </a:p>
        </p:txBody>
      </p:sp>
      <p:sp>
        <p:nvSpPr>
          <p:cNvPr id="18" name="TextBox 17"/>
          <p:cNvSpPr txBox="1"/>
          <p:nvPr/>
        </p:nvSpPr>
        <p:spPr>
          <a:xfrm>
            <a:off x="4882709" y="3408347"/>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Graph</a:t>
            </a:r>
            <a:endParaRPr lang="en-US" sz="2109" dirty="0">
              <a:solidFill>
                <a:srgbClr val="000000"/>
              </a:solidFill>
              <a:sym typeface="Helvetica Light"/>
            </a:endParaRPr>
          </a:p>
        </p:txBody>
      </p:sp>
      <p:sp>
        <p:nvSpPr>
          <p:cNvPr id="19" name="TextBox 18"/>
          <p:cNvSpPr txBox="1"/>
          <p:nvPr/>
        </p:nvSpPr>
        <p:spPr>
          <a:xfrm>
            <a:off x="4935654" y="390077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Connections</a:t>
            </a:r>
            <a:endParaRPr lang="en-US" sz="2109" dirty="0">
              <a:solidFill>
                <a:srgbClr val="000000"/>
              </a:solidFill>
              <a:sym typeface="Helvetica Light"/>
            </a:endParaRPr>
          </a:p>
        </p:txBody>
      </p:sp>
      <p:sp>
        <p:nvSpPr>
          <p:cNvPr id="2" name="TextBox 1"/>
          <p:cNvSpPr txBox="1"/>
          <p:nvPr/>
        </p:nvSpPr>
        <p:spPr>
          <a:xfrm>
            <a:off x="7514367" y="2826756"/>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pe1</a:t>
            </a:r>
          </a:p>
        </p:txBody>
      </p:sp>
      <p:sp>
        <p:nvSpPr>
          <p:cNvPr id="10" name="TextBox 9"/>
          <p:cNvSpPr txBox="1"/>
          <p:nvPr/>
        </p:nvSpPr>
        <p:spPr>
          <a:xfrm>
            <a:off x="8758180" y="2057960"/>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pe2</a:t>
            </a:r>
          </a:p>
        </p:txBody>
      </p:sp>
      <p:sp>
        <p:nvSpPr>
          <p:cNvPr id="11" name="TextBox 10"/>
          <p:cNvSpPr txBox="1"/>
          <p:nvPr/>
        </p:nvSpPr>
        <p:spPr>
          <a:xfrm>
            <a:off x="8763851" y="3870073"/>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pe3</a:t>
            </a:r>
          </a:p>
        </p:txBody>
      </p:sp>
      <p:sp>
        <p:nvSpPr>
          <p:cNvPr id="12" name="TextBox 11"/>
          <p:cNvSpPr txBox="1"/>
          <p:nvPr/>
        </p:nvSpPr>
        <p:spPr>
          <a:xfrm>
            <a:off x="9993875" y="2835115"/>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pe4</a:t>
            </a:r>
          </a:p>
        </p:txBody>
      </p:sp>
      <p:cxnSp>
        <p:nvCxnSpPr>
          <p:cNvPr id="4" name="Straight Arrow Connector 3"/>
          <p:cNvCxnSpPr/>
          <p:nvPr/>
        </p:nvCxnSpPr>
        <p:spPr>
          <a:xfrm flipV="1">
            <a:off x="7881325" y="2118819"/>
            <a:ext cx="860958" cy="580740"/>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9" name="Straight Arrow Connector 8"/>
          <p:cNvCxnSpPr>
            <a:stCxn id="2" idx="3"/>
          </p:cNvCxnSpPr>
          <p:nvPr/>
        </p:nvCxnSpPr>
        <p:spPr>
          <a:xfrm>
            <a:off x="7865426" y="2970995"/>
            <a:ext cx="782977" cy="682546"/>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6172115" y="4497050"/>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2" name="Straight Arrow Connector 31"/>
          <p:cNvCxnSpPr/>
          <p:nvPr/>
        </p:nvCxnSpPr>
        <p:spPr>
          <a:xfrm flipH="1">
            <a:off x="6198083" y="4685395"/>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1F707D5-4097-C342-9F8C-068DDE188A25}"/>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0438-95A3-B049-8330-7AF7E8020107}"/>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22" name="Picture 21">
            <a:extLst>
              <a:ext uri="{FF2B5EF4-FFF2-40B4-BE49-F238E27FC236}">
                <a16:creationId xmlns:a16="http://schemas.microsoft.com/office/drawing/2014/main" id="{AFDA7E35-EE90-054D-A0D6-C61A577B0450}"/>
              </a:ext>
            </a:extLst>
          </p:cNvPr>
          <p:cNvPicPr>
            <a:picLocks noChangeAspect="1"/>
          </p:cNvPicPr>
          <p:nvPr/>
        </p:nvPicPr>
        <p:blipFill>
          <a:blip r:embed="rId4"/>
          <a:stretch>
            <a:fillRect/>
          </a:stretch>
        </p:blipFill>
        <p:spPr>
          <a:xfrm>
            <a:off x="10067607" y="385323"/>
            <a:ext cx="2098705" cy="1185333"/>
          </a:xfrm>
          <a:prstGeom prst="rect">
            <a:avLst/>
          </a:prstGeom>
        </p:spPr>
      </p:pic>
      <p:sp>
        <p:nvSpPr>
          <p:cNvPr id="23" name="TextBox 22">
            <a:extLst>
              <a:ext uri="{FF2B5EF4-FFF2-40B4-BE49-F238E27FC236}">
                <a16:creationId xmlns:a16="http://schemas.microsoft.com/office/drawing/2014/main" id="{DB0E2A6C-0129-CA43-9311-ACDC99FBBB2B}"/>
              </a:ext>
            </a:extLst>
          </p:cNvPr>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24" name="Picture 23">
            <a:extLst>
              <a:ext uri="{FF2B5EF4-FFF2-40B4-BE49-F238E27FC236}">
                <a16:creationId xmlns:a16="http://schemas.microsoft.com/office/drawing/2014/main" id="{4EA3E4CE-06BE-934B-903D-DC1868276ED1}"/>
              </a:ext>
            </a:extLst>
          </p:cNvPr>
          <p:cNvPicPr>
            <a:picLocks noChangeAspect="1"/>
          </p:cNvPicPr>
          <p:nvPr/>
        </p:nvPicPr>
        <p:blipFill>
          <a:blip r:embed="rId5"/>
          <a:stretch>
            <a:fillRect/>
          </a:stretch>
        </p:blipFill>
        <p:spPr>
          <a:xfrm>
            <a:off x="11076970" y="4993098"/>
            <a:ext cx="881973" cy="881973"/>
          </a:xfrm>
          <a:prstGeom prst="rect">
            <a:avLst/>
          </a:prstGeom>
        </p:spPr>
      </p:pic>
      <p:pic>
        <p:nvPicPr>
          <p:cNvPr id="25" name="Picture 2" descr="Image result for epcc">
            <a:extLst>
              <a:ext uri="{FF2B5EF4-FFF2-40B4-BE49-F238E27FC236}">
                <a16:creationId xmlns:a16="http://schemas.microsoft.com/office/drawing/2014/main" id="{DF0871AF-98AA-584C-BFB6-33E1D55AB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4"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2" presetClass="entr" presetSubtype="4"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2" presetClass="entr" presetSubtype="4"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 grpId="0"/>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30" y="1532021"/>
            <a:ext cx="4260783" cy="2855014"/>
          </a:xfrm>
          <a:prstGeom prst="rect">
            <a:avLst/>
          </a:prstGeom>
        </p:spPr>
      </p:pic>
      <p:sp>
        <p:nvSpPr>
          <p:cNvPr id="5" name="Title 1"/>
          <p:cNvSpPr>
            <a:spLocks noGrp="1"/>
          </p:cNvSpPr>
          <p:nvPr>
            <p:ph type="title"/>
          </p:nvPr>
        </p:nvSpPr>
        <p:spPr>
          <a:xfrm>
            <a:off x="2193727" y="7619"/>
            <a:ext cx="7804547" cy="1518047"/>
          </a:xfrm>
        </p:spPr>
        <p:txBody>
          <a:bodyPr>
            <a:normAutofit/>
          </a:bodyPr>
          <a:lstStyle/>
          <a:p>
            <a:pPr algn="l"/>
            <a:r>
              <a:rPr lang="en-US" sz="3797" dirty="0"/>
              <a:t>dispelp4y basic concepts–</a:t>
            </a:r>
            <a:br>
              <a:rPr lang="en-US" sz="3797" dirty="0"/>
            </a:br>
            <a:r>
              <a:rPr lang="en-US" sz="3797" dirty="0"/>
              <a:t>Example of a PE</a:t>
            </a:r>
            <a:endParaRPr lang="en-US" sz="3797" b="1" dirty="0"/>
          </a:p>
        </p:txBody>
      </p:sp>
      <p:sp>
        <p:nvSpPr>
          <p:cNvPr id="7" name="Rectangle 6"/>
          <p:cNvSpPr/>
          <p:nvPr/>
        </p:nvSpPr>
        <p:spPr>
          <a:xfrm>
            <a:off x="669421" y="1532021"/>
            <a:ext cx="6855814" cy="4615302"/>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1406" b="1" dirty="0">
              <a:latin typeface="Courier"/>
            </a:endParaRPr>
          </a:p>
          <a:p>
            <a:pPr algn="l"/>
            <a:r>
              <a:rPr lang="en-US" sz="1406" b="1" dirty="0">
                <a:latin typeface="Courier"/>
              </a:rPr>
              <a:t>Class </a:t>
            </a:r>
            <a:r>
              <a:rPr lang="en-US" sz="1406" b="1" dirty="0" err="1">
                <a:latin typeface="Courier"/>
              </a:rPr>
              <a:t>filterTweet</a:t>
            </a:r>
            <a:r>
              <a:rPr lang="en-US" sz="1406" b="1" dirty="0">
                <a:latin typeface="Courier"/>
              </a:rPr>
              <a:t>(</a:t>
            </a:r>
            <a:r>
              <a:rPr lang="en-US" sz="1406" b="1" dirty="0" err="1">
                <a:latin typeface="Courier"/>
              </a:rPr>
              <a:t>GenericPE</a:t>
            </a:r>
            <a:r>
              <a:rPr lang="en-US" sz="1406" b="1" dirty="0">
                <a:latin typeface="Courier"/>
              </a:rPr>
              <a:t>): </a:t>
            </a:r>
          </a:p>
          <a:p>
            <a:pPr algn="l"/>
            <a:r>
              <a:rPr lang="en-US" sz="1406" b="1" dirty="0" err="1">
                <a:latin typeface="Courier"/>
              </a:rPr>
              <a:t>def</a:t>
            </a:r>
            <a:r>
              <a:rPr lang="en-US" sz="1406" b="1" dirty="0">
                <a:latin typeface="Courier"/>
              </a:rPr>
              <a:t> __</a:t>
            </a:r>
            <a:r>
              <a:rPr lang="en-US" sz="1406" b="1" dirty="0" err="1">
                <a:latin typeface="Courier"/>
              </a:rPr>
              <a:t>init</a:t>
            </a:r>
            <a:r>
              <a:rPr lang="en-US" sz="1406" b="1" dirty="0">
                <a:latin typeface="Courier"/>
              </a:rPr>
              <a:t>__( self ):</a:t>
            </a:r>
            <a:br>
              <a:rPr lang="en-US" sz="1406" b="1" dirty="0">
                <a:latin typeface="Courier"/>
              </a:rPr>
            </a:br>
            <a:r>
              <a:rPr lang="en-US" sz="1406" dirty="0">
                <a:latin typeface="Courier"/>
              </a:rPr>
              <a:t>    </a:t>
            </a:r>
            <a:r>
              <a:rPr lang="en-US" sz="1406" dirty="0" err="1">
                <a:latin typeface="Courier"/>
              </a:rPr>
              <a:t>GenericPE.init</a:t>
            </a:r>
            <a:r>
              <a:rPr lang="en-US" sz="1406" dirty="0">
                <a:latin typeface="Courier"/>
              </a:rPr>
              <a:t> (self)</a:t>
            </a:r>
            <a:br>
              <a:rPr lang="en-US" sz="1406" dirty="0">
                <a:latin typeface="Courier"/>
              </a:rPr>
            </a:br>
            <a:r>
              <a:rPr lang="en-US" sz="1406" dirty="0">
                <a:latin typeface="Courier"/>
              </a:rPr>
              <a:t>   </a:t>
            </a:r>
            <a:r>
              <a:rPr lang="en-US" sz="1406" b="1" dirty="0">
                <a:latin typeface="Courier"/>
              </a:rPr>
              <a:t> </a:t>
            </a:r>
            <a:r>
              <a:rPr lang="en-US" sz="1406" b="1" dirty="0" err="1">
                <a:latin typeface="Courier"/>
              </a:rPr>
              <a:t>self.add_output</a:t>
            </a:r>
            <a:r>
              <a:rPr lang="en-US" sz="1406" b="1" dirty="0">
                <a:latin typeface="Courier"/>
              </a:rPr>
              <a:t>(’</a:t>
            </a:r>
            <a:r>
              <a:rPr lang="en-US" sz="1406" b="1" dirty="0" err="1">
                <a:latin typeface="Courier"/>
              </a:rPr>
              <a:t>hash_tags</a:t>
            </a:r>
            <a:r>
              <a:rPr lang="en-US" sz="1406" b="1" dirty="0">
                <a:latin typeface="Courier"/>
              </a:rPr>
              <a:t> ’) </a:t>
            </a:r>
          </a:p>
          <a:p>
            <a:pPr algn="l"/>
            <a:r>
              <a:rPr lang="en-US" sz="1406" b="1" dirty="0">
                <a:latin typeface="Courier"/>
              </a:rPr>
              <a:t>    </a:t>
            </a:r>
            <a:r>
              <a:rPr lang="en-US" sz="1406" b="1" dirty="0" err="1">
                <a:latin typeface="Courier"/>
              </a:rPr>
              <a:t>self.add_output</a:t>
            </a:r>
            <a:r>
              <a:rPr lang="en-US" sz="1406" b="1" dirty="0">
                <a:latin typeface="Courier"/>
              </a:rPr>
              <a:t>(’language’) </a:t>
            </a:r>
          </a:p>
          <a:p>
            <a:pPr algn="l"/>
            <a:endParaRPr lang="en-US" sz="1406" dirty="0">
              <a:latin typeface="Courier"/>
            </a:endParaRPr>
          </a:p>
          <a:p>
            <a:pPr algn="l"/>
            <a:r>
              <a:rPr lang="en-US" sz="1406" b="1" dirty="0" err="1">
                <a:latin typeface="Courier"/>
              </a:rPr>
              <a:t>def</a:t>
            </a:r>
            <a:r>
              <a:rPr lang="en-US" sz="1406" b="1" dirty="0">
                <a:latin typeface="Courier"/>
              </a:rPr>
              <a:t> process ( self , inputs ): </a:t>
            </a:r>
          </a:p>
          <a:p>
            <a:pPr algn="l"/>
            <a:r>
              <a:rPr lang="en-US" sz="1406" dirty="0">
                <a:latin typeface="Courier"/>
              </a:rPr>
              <a:t>	</a:t>
            </a:r>
            <a:r>
              <a:rPr lang="en-US" sz="1406" b="1" dirty="0" err="1">
                <a:latin typeface="Courier"/>
              </a:rPr>
              <a:t>twitterDataFile</a:t>
            </a:r>
            <a:r>
              <a:rPr lang="en-US" sz="1406" b="1" dirty="0">
                <a:latin typeface="Courier"/>
              </a:rPr>
              <a:t>= inputs[’input ’] </a:t>
            </a:r>
          </a:p>
          <a:p>
            <a:pPr algn="l"/>
            <a:r>
              <a:rPr lang="en-US" sz="1406" dirty="0">
                <a:latin typeface="Courier"/>
              </a:rPr>
              <a:t>	tweet file = open(</a:t>
            </a:r>
            <a:r>
              <a:rPr lang="en-US" sz="1406" dirty="0" err="1">
                <a:latin typeface="Courier"/>
              </a:rPr>
              <a:t>twitterDataFile</a:t>
            </a:r>
            <a:r>
              <a:rPr lang="en-US" sz="1406" dirty="0">
                <a:latin typeface="Courier"/>
              </a:rPr>
              <a:t>)</a:t>
            </a:r>
          </a:p>
          <a:p>
            <a:pPr algn="l"/>
            <a:r>
              <a:rPr lang="en-US" sz="1406" dirty="0">
                <a:latin typeface="Courier"/>
              </a:rPr>
              <a:t>	for line in tweet file :</a:t>
            </a:r>
          </a:p>
          <a:p>
            <a:pPr algn="l"/>
            <a:r>
              <a:rPr lang="en-US" sz="1406" dirty="0">
                <a:latin typeface="Courier"/>
              </a:rPr>
              <a:t>    	tweet = </a:t>
            </a:r>
            <a:r>
              <a:rPr lang="en-US" sz="1406" dirty="0" err="1">
                <a:latin typeface="Courier"/>
              </a:rPr>
              <a:t>json.loads</a:t>
            </a:r>
            <a:r>
              <a:rPr lang="en-US" sz="1406" dirty="0">
                <a:latin typeface="Courier"/>
              </a:rPr>
              <a:t>( line )</a:t>
            </a:r>
            <a:br>
              <a:rPr lang="en-US" sz="1406" dirty="0">
                <a:latin typeface="Courier"/>
              </a:rPr>
            </a:br>
            <a:r>
              <a:rPr lang="en-US" sz="1406" dirty="0">
                <a:latin typeface="Courier"/>
              </a:rPr>
              <a:t>		language = ’ ’</a:t>
            </a:r>
            <a:br>
              <a:rPr lang="en-US" sz="1406" dirty="0">
                <a:latin typeface="Courier"/>
              </a:rPr>
            </a:br>
            <a:r>
              <a:rPr lang="en-US" sz="1406" dirty="0">
                <a:latin typeface="Courier"/>
              </a:rPr>
              <a:t>		</a:t>
            </a:r>
            <a:r>
              <a:rPr lang="en-US" sz="1406" dirty="0" err="1">
                <a:latin typeface="Courier"/>
              </a:rPr>
              <a:t>hashtags</a:t>
            </a:r>
            <a:r>
              <a:rPr lang="en-US" sz="1406" dirty="0">
                <a:latin typeface="Courier"/>
              </a:rPr>
              <a:t> =[]</a:t>
            </a:r>
            <a:br>
              <a:rPr lang="en-US" sz="1406" dirty="0">
                <a:latin typeface="Courier"/>
              </a:rPr>
            </a:br>
            <a:r>
              <a:rPr lang="en-US" sz="1406" dirty="0">
                <a:latin typeface="Courier"/>
              </a:rPr>
              <a:t>		language = tweet[</a:t>
            </a:r>
            <a:r>
              <a:rPr lang="en-US" sz="1406" dirty="0" err="1">
                <a:latin typeface="Courier"/>
              </a:rPr>
              <a:t>u’lang</a:t>
            </a:r>
            <a:r>
              <a:rPr lang="en-US" sz="1406" dirty="0">
                <a:latin typeface="Courier"/>
              </a:rPr>
              <a:t> ’].encode(’</a:t>
            </a:r>
            <a:r>
              <a:rPr lang="en-US" sz="1406" dirty="0" err="1">
                <a:latin typeface="Courier"/>
              </a:rPr>
              <a:t>utf</a:t>
            </a:r>
            <a:r>
              <a:rPr lang="en-US" sz="1406" dirty="0">
                <a:latin typeface="Courier"/>
              </a:rPr>
              <a:t> −8’) 		text = tweet[</a:t>
            </a:r>
            <a:r>
              <a:rPr lang="en-US" sz="1406" dirty="0" err="1">
                <a:latin typeface="Courier"/>
              </a:rPr>
              <a:t>u’text</a:t>
            </a:r>
            <a:r>
              <a:rPr lang="en-US" sz="1406" dirty="0">
                <a:latin typeface="Courier"/>
              </a:rPr>
              <a:t> ’].encode(’utf−8’) 		    </a:t>
            </a:r>
            <a:r>
              <a:rPr lang="en-US" sz="1406" dirty="0" err="1">
                <a:latin typeface="Courier"/>
              </a:rPr>
              <a:t>hashtags</a:t>
            </a:r>
            <a:r>
              <a:rPr lang="en-US" sz="1406" dirty="0">
                <a:latin typeface="Courier"/>
              </a:rPr>
              <a:t>=</a:t>
            </a:r>
            <a:r>
              <a:rPr lang="en-US" sz="1406" dirty="0" err="1">
                <a:latin typeface="Courier"/>
              </a:rPr>
              <a:t>re.findall</a:t>
            </a:r>
            <a:r>
              <a:rPr lang="en-US" sz="1406" dirty="0">
                <a:latin typeface="Courier"/>
              </a:rPr>
              <a:t>(r”#(\w+)”, text)</a:t>
            </a:r>
          </a:p>
          <a:p>
            <a:pPr algn="l"/>
            <a:endParaRPr lang="en-US" sz="1406" dirty="0">
              <a:latin typeface="Courier"/>
            </a:endParaRPr>
          </a:p>
          <a:p>
            <a:pPr algn="l"/>
            <a:r>
              <a:rPr lang="en-US" sz="1406" dirty="0">
                <a:latin typeface="Courier"/>
              </a:rPr>
              <a:t> 		</a:t>
            </a:r>
            <a:r>
              <a:rPr lang="en-US" sz="1406" b="1" dirty="0" err="1">
                <a:latin typeface="Courier"/>
              </a:rPr>
              <a:t>self.write</a:t>
            </a:r>
            <a:r>
              <a:rPr lang="en-US" sz="1406" b="1" dirty="0">
                <a:latin typeface="Courier"/>
              </a:rPr>
              <a:t>(‘hash tag’, </a:t>
            </a:r>
            <a:r>
              <a:rPr lang="en-US" sz="1406" b="1" dirty="0" err="1">
                <a:latin typeface="Courier"/>
              </a:rPr>
              <a:t>hashtags</a:t>
            </a:r>
            <a:r>
              <a:rPr lang="en-US" sz="1406" b="1" dirty="0">
                <a:latin typeface="Courier"/>
              </a:rPr>
              <a:t>)</a:t>
            </a:r>
          </a:p>
          <a:p>
            <a:pPr algn="l"/>
            <a:r>
              <a:rPr lang="en-US" sz="1406" b="1" dirty="0">
                <a:latin typeface="Courier"/>
              </a:rPr>
              <a:t>		</a:t>
            </a:r>
            <a:r>
              <a:rPr lang="en-US" sz="1406" b="1" dirty="0" err="1">
                <a:latin typeface="Courier"/>
              </a:rPr>
              <a:t>self.write</a:t>
            </a:r>
            <a:r>
              <a:rPr lang="en-US" sz="1406" b="1" dirty="0">
                <a:latin typeface="Courier"/>
              </a:rPr>
              <a:t>(’language’, language)</a:t>
            </a:r>
          </a:p>
          <a:p>
            <a:pPr algn="l"/>
            <a:endParaRPr lang="en-US" sz="1406" dirty="0">
              <a:latin typeface="Courier"/>
            </a:endParaRPr>
          </a:p>
        </p:txBody>
      </p:sp>
      <p:sp>
        <p:nvSpPr>
          <p:cNvPr id="8" name="Rectangle 7"/>
          <p:cNvSpPr/>
          <p:nvPr/>
        </p:nvSpPr>
        <p:spPr>
          <a:xfrm>
            <a:off x="8625009" y="4360347"/>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9" name="TextBox 8"/>
          <p:cNvSpPr txBox="1"/>
          <p:nvPr/>
        </p:nvSpPr>
        <p:spPr>
          <a:xfrm>
            <a:off x="5759205" y="1793376"/>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sym typeface="Helvetica Light"/>
              </a:rPr>
              <a:t>Inputs &amp; </a:t>
            </a:r>
          </a:p>
          <a:p>
            <a:pPr algn="ctr" defTabSz="410751" latinLnBrk="1" hangingPunct="0"/>
            <a:r>
              <a:rPr lang="en-US" sz="2109" dirty="0">
                <a:solidFill>
                  <a:srgbClr val="000000"/>
                </a:solidFill>
                <a:sym typeface="Helvetica Light"/>
              </a:rPr>
              <a:t>outputs</a:t>
            </a:r>
          </a:p>
        </p:txBody>
      </p:sp>
      <p:sp>
        <p:nvSpPr>
          <p:cNvPr id="11" name="TextBox 10"/>
          <p:cNvSpPr txBox="1"/>
          <p:nvPr/>
        </p:nvSpPr>
        <p:spPr>
          <a:xfrm>
            <a:off x="6411651" y="300105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Logic </a:t>
            </a:r>
          </a:p>
          <a:p>
            <a:pPr algn="ctr" defTabSz="410751" latinLnBrk="1" hangingPunct="0"/>
            <a:r>
              <a:rPr lang="en-US" sz="2109" dirty="0">
                <a:solidFill>
                  <a:srgbClr val="000000"/>
                </a:solidFill>
              </a:rPr>
              <a:t>of PE</a:t>
            </a:r>
          </a:p>
        </p:txBody>
      </p:sp>
      <p:sp>
        <p:nvSpPr>
          <p:cNvPr id="12" name="Right Arrow 11"/>
          <p:cNvSpPr/>
          <p:nvPr/>
        </p:nvSpPr>
        <p:spPr>
          <a:xfrm rot="9677426">
            <a:off x="5637494" y="2967459"/>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3" name="TextBox 12"/>
          <p:cNvSpPr txBox="1"/>
          <p:nvPr/>
        </p:nvSpPr>
        <p:spPr>
          <a:xfrm>
            <a:off x="6621497" y="543026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Stream out</a:t>
            </a:r>
          </a:p>
          <a:p>
            <a:pPr algn="ctr" defTabSz="410751" latinLnBrk="1" hangingPunct="0"/>
            <a:r>
              <a:rPr lang="en-US" sz="2109" dirty="0">
                <a:solidFill>
                  <a:srgbClr val="000000"/>
                </a:solidFill>
              </a:rPr>
              <a:t>data </a:t>
            </a:r>
          </a:p>
        </p:txBody>
      </p:sp>
      <p:sp>
        <p:nvSpPr>
          <p:cNvPr id="14" name="Right Arrow 13"/>
          <p:cNvSpPr/>
          <p:nvPr/>
        </p:nvSpPr>
        <p:spPr>
          <a:xfrm rot="12067090">
            <a:off x="5989950" y="5383078"/>
            <a:ext cx="45965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7" name="Right Arrow 16"/>
          <p:cNvSpPr/>
          <p:nvPr/>
        </p:nvSpPr>
        <p:spPr>
          <a:xfrm rot="9677426">
            <a:off x="5121912" y="1924311"/>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Tree>
    <p:extLst>
      <p:ext uri="{BB962C8B-B14F-4D97-AF65-F5344CB8AC3E}">
        <p14:creationId xmlns:p14="http://schemas.microsoft.com/office/powerpoint/2010/main" val="740187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8372" y="1477682"/>
            <a:ext cx="10515600" cy="1325563"/>
          </a:xfrm>
        </p:spPr>
        <p:txBody>
          <a:bodyPr vert="horz" lIns="91440" tIns="45720" rIns="91440" bIns="45720" rtlCol="0" anchor="ctr">
            <a:normAutofit/>
          </a:bodyPr>
          <a:lstStyle/>
          <a:p>
            <a:r>
              <a:rPr lang="en-US" sz="2400" dirty="0"/>
              <a:t>Data analytic frameworks and Computing environments </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39" name="Content Placeholder 1">
            <a:extLst>
              <a:ext uri="{FF2B5EF4-FFF2-40B4-BE49-F238E27FC236}">
                <a16:creationId xmlns:a16="http://schemas.microsoft.com/office/drawing/2014/main" id="{F49AE71D-D6DE-446B-9740-74CB24AD68B1}"/>
              </a:ext>
            </a:extLst>
          </p:cNvPr>
          <p:cNvGraphicFramePr>
            <a:graphicFrameLocks noGrp="1"/>
          </p:cNvGraphicFramePr>
          <p:nvPr>
            <p:ph idx="1"/>
            <p:extLst>
              <p:ext uri="{D42A27DB-BD31-4B8C-83A1-F6EECF244321}">
                <p14:modId xmlns:p14="http://schemas.microsoft.com/office/powerpoint/2010/main" val="1165886622"/>
              </p:ext>
            </p:extLst>
          </p:nvPr>
        </p:nvGraphicFramePr>
        <p:xfrm>
          <a:off x="1358372" y="192751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2EE489D7-16A3-774F-8C6D-9BCCD89C1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52999-13F3-A54D-B123-1B84F9E48543}"/>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7" name="Rectangle 6">
            <a:extLst>
              <a:ext uri="{FF2B5EF4-FFF2-40B4-BE49-F238E27FC236}">
                <a16:creationId xmlns:a16="http://schemas.microsoft.com/office/drawing/2014/main" id="{CADD215C-15A2-2D4A-B71C-E62B744AB385}"/>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42BCAC-18C6-6C47-9DFB-C79E1357018C}"/>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10599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p:cNvPicPr/>
          <p:nvPr/>
        </p:nvPicPr>
        <p:blipFill>
          <a:blip r:embed="rId3">
            <a:extLst/>
          </a:blip>
          <a:stretch>
            <a:fillRect/>
          </a:stretch>
        </p:blipFill>
        <p:spPr>
          <a:xfrm>
            <a:off x="1925155" y="1701129"/>
            <a:ext cx="2988668" cy="1876881"/>
          </a:xfrm>
          <a:prstGeom prst="rect">
            <a:avLst/>
          </a:prstGeom>
          <a:ln w="3175">
            <a:miter lim="400000"/>
          </a:ln>
        </p:spPr>
      </p:pic>
      <p:sp>
        <p:nvSpPr>
          <p:cNvPr id="5" name="Shape 401"/>
          <p:cNvSpPr/>
          <p:nvPr/>
        </p:nvSpPr>
        <p:spPr>
          <a:xfrm>
            <a:off x="1925155" y="3299499"/>
            <a:ext cx="768303" cy="335395"/>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ctr">
            <a:sp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PEs</a:t>
            </a:r>
          </a:p>
        </p:txBody>
      </p:sp>
      <p:grpSp>
        <p:nvGrpSpPr>
          <p:cNvPr id="6" name="Group 409"/>
          <p:cNvGrpSpPr/>
          <p:nvPr/>
        </p:nvGrpSpPr>
        <p:grpSpPr>
          <a:xfrm>
            <a:off x="2784608" y="1784653"/>
            <a:ext cx="7323768" cy="2449438"/>
            <a:chOff x="-233197" y="0"/>
            <a:chExt cx="10416023" cy="3483644"/>
          </a:xfrm>
        </p:grpSpPr>
        <p:pic>
          <p:nvPicPr>
            <p:cNvPr id="7" name="fw-prov2.png"/>
            <p:cNvPicPr/>
            <p:nvPr/>
          </p:nvPicPr>
          <p:blipFill>
            <a:blip r:embed="rId4">
              <a:extLst/>
            </a:blip>
            <a:stretch>
              <a:fillRect/>
            </a:stretch>
          </p:blipFill>
          <p:spPr>
            <a:xfrm>
              <a:off x="2825529" y="0"/>
              <a:ext cx="7357297" cy="3483645"/>
            </a:xfrm>
            <a:prstGeom prst="rect">
              <a:avLst/>
            </a:prstGeom>
            <a:ln w="12700" cap="flat">
              <a:noFill/>
              <a:miter lim="400000"/>
            </a:ln>
            <a:effectLst>
              <a:reflection stA="50000" endPos="40000" dir="5400000" sy="-100000" algn="bl" rotWithShape="0"/>
            </a:effectLst>
          </p:spPr>
        </p:pic>
        <p:sp>
          <p:nvSpPr>
            <p:cNvPr id="8" name="Shape 403"/>
            <p:cNvSpPr/>
            <p:nvPr/>
          </p:nvSpPr>
          <p:spPr>
            <a:xfrm>
              <a:off x="2234786" y="2096965"/>
              <a:ext cx="618683" cy="1367287"/>
            </a:xfrm>
            <a:prstGeom prst="rect">
              <a:avLst/>
            </a:prstGeom>
            <a:solidFill>
              <a:srgbClr val="AB1802"/>
            </a:solidFill>
            <a:ln w="3175"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1400">
                  <a:solidFill>
                    <a:srgbClr val="FFFFFF"/>
                  </a:solidFill>
                  <a:latin typeface="Gill Sans Light"/>
                  <a:ea typeface="Gill Sans Light"/>
                  <a:cs typeface="Gill Sans Light"/>
                  <a:sym typeface="Gill Sans Light"/>
                </a:defRPr>
              </a:lvl1pPr>
            </a:lstStyle>
            <a:p>
              <a:pPr lvl="0">
                <a:defRPr sz="1800">
                  <a:solidFill>
                    <a:srgbClr val="000000"/>
                  </a:solidFill>
                </a:defRPr>
              </a:pPr>
              <a:r>
                <a:rPr sz="1266"/>
                <a:t>WEB api</a:t>
              </a:r>
            </a:p>
          </p:txBody>
        </p:sp>
        <p:grpSp>
          <p:nvGrpSpPr>
            <p:cNvPr id="9" name="Group 408"/>
            <p:cNvGrpSpPr/>
            <p:nvPr/>
          </p:nvGrpSpPr>
          <p:grpSpPr>
            <a:xfrm>
              <a:off x="-233198" y="1965413"/>
              <a:ext cx="2486187" cy="1494476"/>
              <a:chOff x="-268450" y="117879"/>
              <a:chExt cx="2486186" cy="1494474"/>
            </a:xfrm>
          </p:grpSpPr>
          <p:grpSp>
            <p:nvGrpSpPr>
              <p:cNvPr id="10" name="Group 406"/>
              <p:cNvGrpSpPr/>
              <p:nvPr/>
            </p:nvGrpSpPr>
            <p:grpSpPr>
              <a:xfrm>
                <a:off x="-35253" y="117879"/>
                <a:ext cx="2252989" cy="1494476"/>
                <a:chOff x="-129495" y="388629"/>
                <a:chExt cx="2252988" cy="1494474"/>
              </a:xfrm>
            </p:grpSpPr>
            <p:pic>
              <p:nvPicPr>
                <p:cNvPr id="12" name="Icon_MongoDB_by_xkneo.png"/>
                <p:cNvPicPr/>
                <p:nvPr/>
              </p:nvPicPr>
              <p:blipFill>
                <a:blip r:embed="rId5">
                  <a:extLst/>
                </a:blip>
                <a:stretch>
                  <a:fillRect/>
                </a:stretch>
              </p:blipFill>
              <p:spPr>
                <a:xfrm>
                  <a:off x="1142620" y="902231"/>
                  <a:ext cx="980874" cy="980874"/>
                </a:xfrm>
                <a:prstGeom prst="rect">
                  <a:avLst/>
                </a:prstGeom>
                <a:ln w="3175" cap="flat">
                  <a:noFill/>
                  <a:miter lim="400000"/>
                </a:ln>
                <a:effectLst/>
              </p:spPr>
            </p:pic>
            <p:sp>
              <p:nvSpPr>
                <p:cNvPr id="13" name="Shape 405"/>
                <p:cNvSpPr/>
                <p:nvPr/>
              </p:nvSpPr>
              <p:spPr>
                <a:xfrm rot="1330296">
                  <a:off x="-99134" y="619435"/>
                  <a:ext cx="1304818" cy="416570"/>
                </a:xfrm>
                <a:prstGeom prst="rightArrow">
                  <a:avLst>
                    <a:gd name="adj1" fmla="val 28750"/>
                    <a:gd name="adj2" fmla="val 70750"/>
                  </a:avLst>
                </a:prstGeom>
                <a:solidFill>
                  <a:srgbClr val="6FD97F"/>
                </a:solidFill>
                <a:ln w="3175" cap="flat">
                  <a:noFill/>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a:solidFill>
                        <a:srgbClr val="74A7FE"/>
                      </a:solidFill>
                      <a:latin typeface="Gill Sans Light"/>
                      <a:ea typeface="Gill Sans Light"/>
                      <a:cs typeface="Gill Sans Light"/>
                      <a:sym typeface="Gill Sans Light"/>
                    </a:defRPr>
                  </a:lvl1pPr>
                </a:lstStyle>
                <a:p>
                  <a:pPr lvl="0">
                    <a:defRPr sz="1800">
                      <a:solidFill>
                        <a:srgbClr val="000000"/>
                      </a:solidFill>
                    </a:defRPr>
                  </a:pPr>
                  <a:endParaRPr sz="2391" dirty="0"/>
                </a:p>
              </p:txBody>
            </p:sp>
          </p:grpSp>
          <p:sp>
            <p:nvSpPr>
              <p:cNvPr id="11" name="Shape 407"/>
              <p:cNvSpPr/>
              <p:nvPr/>
            </p:nvSpPr>
            <p:spPr>
              <a:xfrm>
                <a:off x="-268451" y="649024"/>
                <a:ext cx="1035941" cy="43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prov</a:t>
                </a:r>
              </a:p>
            </p:txBody>
          </p:sp>
        </p:grpSp>
      </p:grpSp>
      <p:grpSp>
        <p:nvGrpSpPr>
          <p:cNvPr id="14" name="Group 415"/>
          <p:cNvGrpSpPr/>
          <p:nvPr/>
        </p:nvGrpSpPr>
        <p:grpSpPr>
          <a:xfrm>
            <a:off x="6491767" y="2137287"/>
            <a:ext cx="3392002" cy="759027"/>
            <a:chOff x="60111" y="0"/>
            <a:chExt cx="4824179" cy="1079503"/>
          </a:xfrm>
        </p:grpSpPr>
        <p:sp>
          <p:nvSpPr>
            <p:cNvPr id="15" name="Shape 410"/>
            <p:cNvSpPr/>
            <p:nvPr/>
          </p:nvSpPr>
          <p:spPr>
            <a:xfrm>
              <a:off x="4367880" y="621958"/>
              <a:ext cx="516410" cy="457545"/>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6" name="Shape 411"/>
            <p:cNvSpPr/>
            <p:nvPr/>
          </p:nvSpPr>
          <p:spPr>
            <a:xfrm>
              <a:off x="60111" y="459398"/>
              <a:ext cx="516409" cy="457546"/>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7" name="Shape 412"/>
            <p:cNvSpPr/>
            <p:nvPr/>
          </p:nvSpPr>
          <p:spPr>
            <a:xfrm>
              <a:off x="4313099" y="0"/>
              <a:ext cx="355652"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end</a:t>
              </a:r>
            </a:p>
          </p:txBody>
        </p:sp>
        <p:sp>
          <p:nvSpPr>
            <p:cNvPr id="18" name="Shape 413"/>
            <p:cNvSpPr/>
            <p:nvPr/>
          </p:nvSpPr>
          <p:spPr>
            <a:xfrm>
              <a:off x="67748" y="0"/>
              <a:ext cx="621299"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source</a:t>
              </a:r>
            </a:p>
          </p:txBody>
        </p:sp>
        <p:sp>
          <p:nvSpPr>
            <p:cNvPr id="19" name="Shape 414"/>
            <p:cNvSpPr/>
            <p:nvPr/>
          </p:nvSpPr>
          <p:spPr>
            <a:xfrm>
              <a:off x="1090945" y="163774"/>
              <a:ext cx="3127779" cy="235993"/>
            </a:xfrm>
            <a:prstGeom prst="leftRightArrow">
              <a:avLst>
                <a:gd name="adj1" fmla="val 40834"/>
                <a:gd name="adj2" fmla="val 150221"/>
              </a:avLst>
            </a:prstGeom>
            <a:solidFill>
              <a:srgbClr val="FFFFFF"/>
            </a:solid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grpSp>
      <p:sp>
        <p:nvSpPr>
          <p:cNvPr id="20" name="TextBox 19"/>
          <p:cNvSpPr txBox="1"/>
          <p:nvPr/>
        </p:nvSpPr>
        <p:spPr>
          <a:xfrm>
            <a:off x="3268135" y="5384800"/>
            <a:ext cx="184729" cy="287128"/>
          </a:xfrm>
          <a:prstGeom prst="rect">
            <a:avLst/>
          </a:prstGeom>
          <a:noFill/>
        </p:spPr>
        <p:txBody>
          <a:bodyPr wrap="none" lIns="91439" tIns="45719" rIns="91439" bIns="45719" rtlCol="0">
            <a:spAutoFit/>
          </a:bodyPr>
          <a:lstStyle/>
          <a:p>
            <a:endParaRPr lang="en-US" sz="1266" dirty="0"/>
          </a:p>
        </p:txBody>
      </p:sp>
      <p:sp>
        <p:nvSpPr>
          <p:cNvPr id="21" name="Shape 400"/>
          <p:cNvSpPr/>
          <p:nvPr/>
        </p:nvSpPr>
        <p:spPr>
          <a:xfrm>
            <a:off x="1549829" y="4334676"/>
            <a:ext cx="8721213" cy="2083057"/>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pPr lvl="2" indent="482161" defTabSz="584149">
              <a:buClr>
                <a:srgbClr val="535353"/>
              </a:buClr>
              <a:defRPr sz="1800"/>
            </a:pPr>
            <a:endParaRPr lang="en-US" sz="1477" dirty="0">
              <a:latin typeface="Gill Sans Light"/>
              <a:ea typeface="Gill Sans Light"/>
              <a:cs typeface="Gill Sans Light"/>
              <a:sym typeface="Gill Sans Light"/>
            </a:endParaRPr>
          </a:p>
          <a:p>
            <a:pPr lvl="2" indent="482161" defTabSz="584149">
              <a:buClr>
                <a:srgbClr val="535353"/>
              </a:buClr>
              <a:defRPr sz="1800"/>
            </a:pPr>
            <a:r>
              <a:rPr lang="en-US" sz="1969" b="1" dirty="0">
                <a:latin typeface="Gill Sans Light"/>
                <a:ea typeface="Gill Sans Light"/>
                <a:cs typeface="Gill Sans Light"/>
                <a:sym typeface="Gill Sans Light"/>
              </a:rPr>
              <a:t>Users can select which metadata to store</a:t>
            </a:r>
          </a:p>
          <a:p>
            <a:pPr lvl="2" indent="482161" defTabSz="584149">
              <a:buClr>
                <a:srgbClr val="535353"/>
              </a:buClr>
              <a:defRPr sz="1800"/>
            </a:pPr>
            <a:r>
              <a:rPr sz="1969" b="1" dirty="0">
                <a:latin typeface="Gill Sans Light"/>
                <a:ea typeface="Gill Sans Light"/>
                <a:cs typeface="Gill Sans Light"/>
                <a:sym typeface="Gill Sans Light"/>
              </a:rPr>
              <a:t>Searches over products metadata within and across runs</a:t>
            </a:r>
            <a:endParaRPr sz="1969" dirty="0">
              <a:latin typeface="Gill Sans Light"/>
              <a:ea typeface="Gill Sans Light"/>
              <a:cs typeface="Gill Sans Light"/>
              <a:sym typeface="Gill Sans Light"/>
            </a:endParaRPr>
          </a:p>
          <a:p>
            <a:pPr lvl="2" indent="482161" defTabSz="584149">
              <a:buClr>
                <a:srgbClr val="535353"/>
              </a:buClr>
              <a:defRPr sz="1800"/>
            </a:pPr>
            <a:r>
              <a:rPr sz="1969" b="1" dirty="0">
                <a:latin typeface="Gill Sans Light"/>
                <a:ea typeface="Gill Sans Light"/>
                <a:cs typeface="Gill Sans Light"/>
                <a:sym typeface="Gill Sans Light"/>
              </a:rPr>
              <a:t>Data download and preview</a:t>
            </a:r>
          </a:p>
          <a:p>
            <a:pPr lvl="2" indent="482161" defTabSz="584149">
              <a:buClr>
                <a:srgbClr val="535353"/>
              </a:buClr>
              <a:defRPr sz="1800"/>
            </a:pPr>
            <a:r>
              <a:rPr lang="en-US" sz="1969" b="1" dirty="0">
                <a:latin typeface="Gill Sans Light"/>
                <a:ea typeface="Gill Sans Light"/>
                <a:cs typeface="Gill Sans Light"/>
                <a:sym typeface="Gill Sans Light"/>
              </a:rPr>
              <a:t>Capturing of </a:t>
            </a:r>
            <a:r>
              <a:rPr sz="1969" b="1" dirty="0">
                <a:latin typeface="Gill Sans Light"/>
                <a:ea typeface="Gill Sans Light"/>
                <a:cs typeface="Gill Sans Light"/>
                <a:sym typeface="Gill Sans Light"/>
              </a:rPr>
              <a:t> </a:t>
            </a:r>
            <a:r>
              <a:rPr lang="en-US" sz="1969" b="1" dirty="0">
                <a:latin typeface="Gill Sans Light"/>
                <a:ea typeface="Gill Sans Light"/>
                <a:cs typeface="Gill Sans Light"/>
                <a:sym typeface="Gill Sans Light"/>
              </a:rPr>
              <a:t>E</a:t>
            </a:r>
            <a:r>
              <a:rPr sz="1969" b="1" dirty="0">
                <a:latin typeface="Gill Sans Light"/>
                <a:ea typeface="Gill Sans Light"/>
                <a:cs typeface="Gill Sans Light"/>
                <a:sym typeface="Gill Sans Light"/>
              </a:rPr>
              <a:t>rrors</a:t>
            </a:r>
            <a:r>
              <a:rPr lang="en-US" sz="1969" b="1" dirty="0">
                <a:latin typeface="Gill Sans Light"/>
                <a:ea typeface="Gill Sans Light"/>
                <a:cs typeface="Gill Sans Light"/>
                <a:sym typeface="Gill Sans Light"/>
              </a:rPr>
              <a:t> for Diagnostic purposes</a:t>
            </a:r>
            <a:endParaRPr sz="1969" b="1" dirty="0">
              <a:latin typeface="Gill Sans Light"/>
              <a:ea typeface="Gill Sans Light"/>
              <a:cs typeface="Gill Sans Light"/>
              <a:sym typeface="Gill Sans Light"/>
            </a:endParaRPr>
          </a:p>
          <a:p>
            <a:pPr lvl="2" indent="482161" defTabSz="584149">
              <a:buClr>
                <a:srgbClr val="535353"/>
              </a:buClr>
              <a:defRPr sz="1800"/>
            </a:pPr>
            <a:r>
              <a:rPr sz="1969" b="1" dirty="0">
                <a:solidFill>
                  <a:srgbClr val="9A403E"/>
                </a:solidFill>
                <a:latin typeface="Gill Sans Light"/>
                <a:ea typeface="Gill Sans Light"/>
                <a:cs typeface="Gill Sans Light"/>
                <a:sym typeface="Gill Sans Light"/>
              </a:rPr>
              <a:t>Data Fabric:</a:t>
            </a:r>
            <a:r>
              <a:rPr sz="1969" b="1" dirty="0">
                <a:latin typeface="Gill Sans Light"/>
                <a:ea typeface="Gill Sans Light"/>
                <a:cs typeface="Gill Sans Light"/>
                <a:sym typeface="Gill Sans Light"/>
              </a:rPr>
              <a:t> Multi directional navigations across data dependencies</a:t>
            </a:r>
          </a:p>
          <a:p>
            <a:pPr lvl="2" indent="482161" defTabSz="584149">
              <a:buClr>
                <a:srgbClr val="535353"/>
              </a:buClr>
              <a:defRPr sz="1800"/>
            </a:pPr>
            <a:r>
              <a:rPr sz="1969" b="1" dirty="0">
                <a:latin typeface="Gill Sans Light"/>
                <a:ea typeface="Gill Sans Light"/>
                <a:cs typeface="Gill Sans Light"/>
                <a:sym typeface="Gill Sans Light"/>
              </a:rPr>
              <a:t>W3C PROV-DM as reference model.</a:t>
            </a:r>
          </a:p>
        </p:txBody>
      </p:sp>
      <p:sp>
        <p:nvSpPr>
          <p:cNvPr id="23" name="Title 1"/>
          <p:cNvSpPr>
            <a:spLocks noGrp="1"/>
          </p:cNvSpPr>
          <p:nvPr>
            <p:ph type="title"/>
          </p:nvPr>
        </p:nvSpPr>
        <p:spPr>
          <a:xfrm>
            <a:off x="2193727" y="42933"/>
            <a:ext cx="7804547" cy="1518047"/>
          </a:xfrm>
        </p:spPr>
        <p:txBody>
          <a:bodyPr>
            <a:normAutofit/>
          </a:bodyPr>
          <a:lstStyle/>
          <a:p>
            <a:pPr algn="l"/>
            <a:r>
              <a:rPr lang="en-US" sz="3797" dirty="0"/>
              <a:t>dispel4py  advance concepts –</a:t>
            </a:r>
            <a:br>
              <a:rPr lang="en-US" sz="3797" dirty="0"/>
            </a:br>
            <a:r>
              <a:rPr lang="en-US" sz="3797" dirty="0"/>
              <a:t>Provenance</a:t>
            </a:r>
          </a:p>
        </p:txBody>
      </p:sp>
    </p:spTree>
    <p:extLst>
      <p:ext uri="{BB962C8B-B14F-4D97-AF65-F5344CB8AC3E}">
        <p14:creationId xmlns:p14="http://schemas.microsoft.com/office/powerpoint/2010/main" val="425661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4E0A2913-C544-45C3-AAB5-FB46A89A4A01}"/>
              </a:ext>
            </a:extLst>
          </p:cNvPr>
          <p:cNvGraphicFramePr>
            <a:graphicFrameLocks noGrp="1"/>
          </p:cNvGraphicFramePr>
          <p:nvPr>
            <p:ph idx="1"/>
            <p:extLst>
              <p:ext uri="{D42A27DB-BD31-4B8C-83A1-F6EECF244321}">
                <p14:modId xmlns:p14="http://schemas.microsoft.com/office/powerpoint/2010/main" val="266819818"/>
              </p:ext>
            </p:extLst>
          </p:nvPr>
        </p:nvGraphicFramePr>
        <p:xfrm>
          <a:off x="838200" y="1462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2">
            <a:extLst>
              <a:ext uri="{FF2B5EF4-FFF2-40B4-BE49-F238E27FC236}">
                <a16:creationId xmlns:a16="http://schemas.microsoft.com/office/drawing/2014/main" id="{D6FA2CEA-02E0-D640-A8B9-B01323EF5101}"/>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br>
              <a:rPr lang="en-GB" sz="3600" b="1" i="1" dirty="0">
                <a:solidFill>
                  <a:schemeClr val="bg1">
                    <a:lumMod val="50000"/>
                  </a:schemeClr>
                </a:solidFill>
              </a:rPr>
            </a:br>
            <a:r>
              <a:rPr lang="en-GB" sz="2800" dirty="0">
                <a:solidFill>
                  <a:schemeClr val="bg2">
                    <a:lumMod val="50000"/>
                  </a:schemeClr>
                </a:solidFill>
                <a:latin typeface="Ayuthaya" charset="-34"/>
                <a:ea typeface="Ayuthaya" charset="-34"/>
                <a:cs typeface="Ayuthaya" charset="-34"/>
              </a:rPr>
              <a:t>Delivering easy-to-use frameworks to empower data-driven research</a:t>
            </a:r>
            <a:br>
              <a:rPr lang="en-GB" sz="3600" b="1" i="1" dirty="0">
                <a:solidFill>
                  <a:schemeClr val="bg1">
                    <a:lumMod val="50000"/>
                  </a:schemeClr>
                </a:solidFill>
              </a:rPr>
            </a:b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4" name="Picture 2" descr="Image result for epcc">
            <a:extLst>
              <a:ext uri="{FF2B5EF4-FFF2-40B4-BE49-F238E27FC236}">
                <a16:creationId xmlns:a16="http://schemas.microsoft.com/office/drawing/2014/main" id="{2D68210F-5C80-7D4F-9484-D0F961FDA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A9E7FC-990D-0B47-A9F2-697E79ACFE70}"/>
              </a:ext>
            </a:extLst>
          </p:cNvPr>
          <p:cNvSpPr/>
          <p:nvPr/>
        </p:nvSpPr>
        <p:spPr>
          <a:xfrm>
            <a:off x="838200" y="129830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7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egasus_white_logo.png"/>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44358" y="6519615"/>
            <a:ext cx="441796" cy="345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1417228" y="2739919"/>
            <a:ext cx="5363969"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Enables parallel, distributed </a:t>
            </a:r>
            <a:r>
              <a:rPr lang="en-US" sz="1600" dirty="0">
                <a:solidFill>
                  <a:srgbClr val="70AE46"/>
                </a:solidFill>
                <a:latin typeface="Ayuthaya" charset="-34"/>
                <a:ea typeface="Ayuthaya" charset="-34"/>
                <a:cs typeface="Ayuthaya" charset="-34"/>
              </a:rPr>
              <a:t>computations</a:t>
            </a:r>
          </a:p>
        </p:txBody>
      </p:sp>
      <p:sp>
        <p:nvSpPr>
          <p:cNvPr id="32" name="Rectangle 31"/>
          <p:cNvSpPr/>
          <p:nvPr/>
        </p:nvSpPr>
        <p:spPr>
          <a:xfrm>
            <a:off x="782549" y="6089680"/>
            <a:ext cx="6966614" cy="584776"/>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Provide tools to generate the scientific workflow</a:t>
            </a:r>
          </a:p>
          <a:p>
            <a:endParaRPr lang="en-US" sz="1600" dirty="0">
              <a:solidFill>
                <a:schemeClr val="accent6">
                  <a:lumMod val="75000"/>
                </a:schemeClr>
              </a:solidFill>
              <a:latin typeface="Ayuthaya" charset="-34"/>
              <a:ea typeface="Ayuthaya" charset="-34"/>
              <a:cs typeface="Ayuthaya" charset="-34"/>
            </a:endParaRPr>
          </a:p>
        </p:txBody>
      </p:sp>
      <p:sp>
        <p:nvSpPr>
          <p:cNvPr id="39" name="TextBox 38"/>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Why Scientific Workflows ? </a:t>
            </a:r>
          </a:p>
        </p:txBody>
      </p:sp>
      <p:sp>
        <p:nvSpPr>
          <p:cNvPr id="40" name="TextBox 39"/>
          <p:cNvSpPr txBox="1"/>
          <p:nvPr/>
        </p:nvSpPr>
        <p:spPr>
          <a:xfrm>
            <a:off x="2163048" y="2326305"/>
            <a:ext cx="4361800" cy="338554"/>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Easy </a:t>
            </a:r>
            <a:r>
              <a:rPr lang="en-US" sz="1600" dirty="0">
                <a:solidFill>
                  <a:srgbClr val="70AE46"/>
                </a:solidFill>
                <a:latin typeface="Ayuthaya" charset="-34"/>
                <a:ea typeface="Ayuthaya" charset="-34"/>
                <a:cs typeface="Ayuthaya" charset="-34"/>
                <a:sym typeface="Wingdings"/>
              </a:rPr>
              <a:t>composition</a:t>
            </a:r>
            <a:r>
              <a:rPr lang="en-US" sz="1600" dirty="0">
                <a:solidFill>
                  <a:srgbClr val="637E93"/>
                </a:solidFill>
                <a:latin typeface="Ayuthaya" charset="-34"/>
                <a:ea typeface="Ayuthaya" charset="-34"/>
                <a:cs typeface="Ayuthaya" charset="-34"/>
                <a:sym typeface="Wingdings"/>
              </a:rPr>
              <a:t> and </a:t>
            </a:r>
            <a:r>
              <a:rPr lang="en-US" sz="1600" dirty="0">
                <a:solidFill>
                  <a:srgbClr val="70AE46"/>
                </a:solidFill>
                <a:latin typeface="Ayuthaya" charset="-34"/>
                <a:ea typeface="Ayuthaya" charset="-34"/>
                <a:cs typeface="Ayuthaya" charset="-34"/>
                <a:sym typeface="Wingdings"/>
              </a:rPr>
              <a:t>execution </a:t>
            </a:r>
          </a:p>
        </p:txBody>
      </p:sp>
      <p:sp>
        <p:nvSpPr>
          <p:cNvPr id="41" name="TextBox 40"/>
          <p:cNvSpPr txBox="1"/>
          <p:nvPr/>
        </p:nvSpPr>
        <p:spPr>
          <a:xfrm>
            <a:off x="193756" y="1511529"/>
            <a:ext cx="6587441" cy="584776"/>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 </a:t>
            </a:r>
            <a:r>
              <a:rPr lang="en-US" sz="1600" dirty="0">
                <a:solidFill>
                  <a:srgbClr val="70AE46"/>
                </a:solidFill>
                <a:latin typeface="Ayuthaya" charset="-34"/>
                <a:ea typeface="Ayuthaya" charset="-34"/>
                <a:cs typeface="Ayuthaya" charset="-34"/>
                <a:sym typeface="Wingdings"/>
              </a:rPr>
              <a:t>Abstraction</a:t>
            </a:r>
            <a:r>
              <a:rPr lang="en-US" sz="1600" dirty="0">
                <a:solidFill>
                  <a:srgbClr val="637E93"/>
                </a:solidFill>
                <a:latin typeface="Ayuthaya" charset="-34"/>
                <a:ea typeface="Ayuthaya" charset="-34"/>
                <a:cs typeface="Ayuthaya" charset="-34"/>
                <a:sym typeface="Wingdings"/>
              </a:rPr>
              <a:t>, scientists can focus on their research and not computation management</a:t>
            </a:r>
            <a:endParaRPr lang="en-US" sz="1600" dirty="0">
              <a:solidFill>
                <a:srgbClr val="637E93"/>
              </a:solidFill>
              <a:latin typeface="Ayuthaya" charset="-34"/>
              <a:ea typeface="Ayuthaya" charset="-34"/>
              <a:cs typeface="Ayuthaya" charset="-34"/>
            </a:endParaRPr>
          </a:p>
        </p:txBody>
      </p:sp>
      <p:sp>
        <p:nvSpPr>
          <p:cNvPr id="2" name="Rectangle 1"/>
          <p:cNvSpPr/>
          <p:nvPr/>
        </p:nvSpPr>
        <p:spPr>
          <a:xfrm>
            <a:off x="782549" y="5622592"/>
            <a:ext cx="4692435" cy="335756"/>
          </a:xfrm>
          <a:prstGeom prst="rect">
            <a:avLst/>
          </a:prstGeom>
        </p:spPr>
        <p:txBody>
          <a:bodyPr wrap="none">
            <a:spAutoFit/>
          </a:bodyPr>
          <a:lstStyle/>
          <a:p>
            <a:r>
              <a:rPr lang="en-US" b="1" i="1" dirty="0">
                <a:solidFill>
                  <a:schemeClr val="accent1">
                    <a:lumMod val="75000"/>
                  </a:schemeClr>
                </a:solidFill>
                <a:latin typeface="Ayuthaya" charset="-34"/>
                <a:ea typeface="Ayuthaya" charset="-34"/>
                <a:cs typeface="Ayuthaya" charset="-34"/>
              </a:rPr>
              <a:t>Workflow Management Systems (WMS)</a:t>
            </a:r>
          </a:p>
        </p:txBody>
      </p:sp>
      <p:sp>
        <p:nvSpPr>
          <p:cNvPr id="49" name="Rectangle 48"/>
          <p:cNvSpPr/>
          <p:nvPr/>
        </p:nvSpPr>
        <p:spPr>
          <a:xfrm>
            <a:off x="2922860" y="4168316"/>
            <a:ext cx="2767404"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abstract vs. concrete</a:t>
            </a:r>
            <a:endParaRPr lang="en-US" sz="1600" dirty="0">
              <a:solidFill>
                <a:schemeClr val="accent6">
                  <a:lumMod val="75000"/>
                </a:schemeClr>
              </a:solidFill>
              <a:latin typeface="Ayuthaya" charset="-34"/>
              <a:ea typeface="Ayuthaya" charset="-34"/>
              <a:cs typeface="Ayuthaya" charset="-34"/>
            </a:endParaRPr>
          </a:p>
        </p:txBody>
      </p:sp>
      <p:sp>
        <p:nvSpPr>
          <p:cNvPr id="50" name="Rectangle 49"/>
          <p:cNvSpPr/>
          <p:nvPr/>
        </p:nvSpPr>
        <p:spPr>
          <a:xfrm>
            <a:off x="2821516" y="4494557"/>
            <a:ext cx="2890535"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task-flow vs. data-flow</a:t>
            </a:r>
            <a:endParaRPr lang="en-US" sz="1600" dirty="0">
              <a:solidFill>
                <a:schemeClr val="accent6">
                  <a:lumMod val="75000"/>
                </a:schemeClr>
              </a:solidFill>
              <a:latin typeface="Ayuthaya" charset="-34"/>
              <a:ea typeface="Ayuthaya" charset="-34"/>
              <a:cs typeface="Ayuthaya" charset="-34"/>
            </a:endParaRPr>
          </a:p>
        </p:txBody>
      </p:sp>
      <p:sp>
        <p:nvSpPr>
          <p:cNvPr id="51" name="Rectangle 50"/>
          <p:cNvSpPr/>
          <p:nvPr/>
        </p:nvSpPr>
        <p:spPr>
          <a:xfrm>
            <a:off x="1004138" y="1400982"/>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51906" y="4261109"/>
            <a:ext cx="45719" cy="979844"/>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0126" y="969279"/>
            <a:ext cx="2403222" cy="369332"/>
          </a:xfrm>
          <a:prstGeom prst="rect">
            <a:avLst/>
          </a:prstGeom>
          <a:noFill/>
        </p:spPr>
        <p:txBody>
          <a:bodyPr wrap="none" rtlCol="0">
            <a:spAutoFit/>
          </a:bodyPr>
          <a:lstStyle/>
          <a:p>
            <a:pPr algn="r"/>
            <a:r>
              <a:rPr lang="en-US" b="1" dirty="0">
                <a:solidFill>
                  <a:schemeClr val="bg1">
                    <a:lumMod val="50000"/>
                  </a:schemeClr>
                </a:solidFill>
                <a:latin typeface="Ayuthaya" charset="-34"/>
                <a:ea typeface="Ayuthaya" charset="-34"/>
                <a:cs typeface="Ayuthaya" charset="-34"/>
              </a:rPr>
              <a:t>General Features</a:t>
            </a:r>
          </a:p>
        </p:txBody>
      </p:sp>
      <p:sp>
        <p:nvSpPr>
          <p:cNvPr id="54" name="TextBox 53"/>
          <p:cNvSpPr txBox="1"/>
          <p:nvPr/>
        </p:nvSpPr>
        <p:spPr>
          <a:xfrm>
            <a:off x="248390" y="3744628"/>
            <a:ext cx="2262158" cy="369332"/>
          </a:xfrm>
          <a:prstGeom prst="rect">
            <a:avLst/>
          </a:prstGeom>
          <a:noFill/>
        </p:spPr>
        <p:txBody>
          <a:bodyPr wrap="none" rtlCol="0">
            <a:spAutoFit/>
          </a:bodyPr>
          <a:lstStyle/>
          <a:p>
            <a:pPr algn="r"/>
            <a:r>
              <a:rPr lang="en-US" b="1" dirty="0">
                <a:solidFill>
                  <a:srgbClr val="7F7F7F"/>
                </a:solidFill>
                <a:latin typeface="Ayuthaya" charset="-34"/>
                <a:ea typeface="Ayuthaya" charset="-34"/>
                <a:cs typeface="Ayuthaya" charset="-34"/>
              </a:rPr>
              <a:t>Different types</a:t>
            </a:r>
          </a:p>
        </p:txBody>
      </p:sp>
      <p:sp>
        <p:nvSpPr>
          <p:cNvPr id="55" name="Rectangle 54"/>
          <p:cNvSpPr/>
          <p:nvPr/>
        </p:nvSpPr>
        <p:spPr>
          <a:xfrm>
            <a:off x="2821262" y="4833220"/>
            <a:ext cx="2889241"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files vs. stream-based</a:t>
            </a:r>
            <a:endParaRPr lang="en-US" sz="1600" dirty="0">
              <a:solidFill>
                <a:schemeClr val="accent6">
                  <a:lumMod val="75000"/>
                </a:schemeClr>
              </a:solidFill>
              <a:latin typeface="Ayuthaya" charset="-34"/>
              <a:ea typeface="Ayuthaya" charset="-34"/>
              <a:cs typeface="Ayuthaya" charset="-34"/>
            </a:endParaRPr>
          </a:p>
        </p:txBody>
      </p:sp>
      <p:grpSp>
        <p:nvGrpSpPr>
          <p:cNvPr id="31" name="Group 30"/>
          <p:cNvGrpSpPr/>
          <p:nvPr/>
        </p:nvGrpSpPr>
        <p:grpSpPr>
          <a:xfrm>
            <a:off x="7357753" y="1288452"/>
            <a:ext cx="3951931" cy="4507347"/>
            <a:chOff x="7117537" y="1113534"/>
            <a:chExt cx="4393568" cy="5011053"/>
          </a:xfrm>
        </p:grpSpPr>
        <p:pic>
          <p:nvPicPr>
            <p:cNvPr id="33" name="Picture 6" descr="http://www.clker.com/cliparts/l/W/C/G/x/1/blue-gear-wheel-hi.png"/>
            <p:cNvPicPr>
              <a:picLocks noChangeAspect="1" noChangeArrowheads="1"/>
            </p:cNvPicPr>
            <p:nvPr/>
          </p:nvPicPr>
          <p:blipFill>
            <a:blip r:embed="rId4">
              <a:alphaModFix amt="80000"/>
              <a:extLst>
                <a:ext uri="{28A0092B-C50C-407E-A947-70E740481C1C}">
                  <a14:useLocalDpi xmlns:a14="http://schemas.microsoft.com/office/drawing/2010/main"/>
                </a:ext>
              </a:extLst>
            </a:blip>
            <a:srcRect/>
            <a:stretch>
              <a:fillRect/>
            </a:stretch>
          </p:blipFill>
          <p:spPr bwMode="auto">
            <a:xfrm>
              <a:off x="8699892" y="3364913"/>
              <a:ext cx="2811213" cy="2759674"/>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9785937" y="4393781"/>
              <a:ext cx="702147" cy="702007"/>
            </a:xfrm>
            <a:prstGeom prst="ellipse">
              <a:avLst/>
            </a:prstGeom>
            <a:solidFill>
              <a:srgbClr val="1C93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6" descr="http://www.clker.com/cliparts/l/W/C/G/x/1/blue-gear-wheel-hi.png"/>
            <p:cNvPicPr>
              <a:picLocks noChangeAspect="1" noChangeArrowheads="1"/>
            </p:cNvPicPr>
            <p:nvPr/>
          </p:nvPicPr>
          <p:blipFill>
            <a:blip r:embed="rId5">
              <a:alphaModFix amt="80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rot="1357803">
              <a:off x="7220033" y="2106397"/>
              <a:ext cx="2163533" cy="2123868"/>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rot="1357803">
              <a:off x="8053985" y="2907552"/>
              <a:ext cx="540378" cy="54027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6" descr="http://www.clker.com/cliparts/l/W/C/G/x/1/blue-gear-wheel-hi.png"/>
            <p:cNvPicPr>
              <a:picLocks noChangeAspect="1" noChangeArrowheads="1"/>
            </p:cNvPicPr>
            <p:nvPr/>
          </p:nvPicPr>
          <p:blipFill>
            <a:blip r:embed="rId6">
              <a:alphaModFix amt="80000"/>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8862476" y="1113534"/>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Oval 41"/>
            <p:cNvSpPr/>
            <p:nvPr/>
          </p:nvSpPr>
          <p:spPr>
            <a:xfrm rot="1357803">
              <a:off x="9506672" y="1732396"/>
              <a:ext cx="417422" cy="417338"/>
            </a:xfrm>
            <a:prstGeom prst="ellipse">
              <a:avLst/>
            </a:prstGeom>
            <a:solidFill>
              <a:srgbClr val="E2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17537" y="1515834"/>
              <a:ext cx="1954143" cy="369332"/>
            </a:xfrm>
            <a:prstGeom prst="rect">
              <a:avLst/>
            </a:prstGeom>
            <a:noFill/>
          </p:spPr>
          <p:txBody>
            <a:bodyPr wrap="square" rtlCol="0">
              <a:spAutoFit/>
            </a:bodyPr>
            <a:lstStyle/>
            <a:p>
              <a:pPr algn="ctr"/>
              <a:r>
                <a:rPr lang="en-US" i="1">
                  <a:solidFill>
                    <a:schemeClr val="bg1">
                      <a:lumMod val="50000"/>
                    </a:schemeClr>
                  </a:solidFill>
                </a:rPr>
                <a:t>Automate</a:t>
              </a:r>
            </a:p>
          </p:txBody>
        </p:sp>
        <p:sp>
          <p:nvSpPr>
            <p:cNvPr id="45" name="TextBox 44"/>
            <p:cNvSpPr txBox="1"/>
            <p:nvPr/>
          </p:nvSpPr>
          <p:spPr>
            <a:xfrm>
              <a:off x="9115890" y="2867541"/>
              <a:ext cx="1954143" cy="369332"/>
            </a:xfrm>
            <a:prstGeom prst="rect">
              <a:avLst/>
            </a:prstGeom>
            <a:noFill/>
          </p:spPr>
          <p:txBody>
            <a:bodyPr wrap="square" rtlCol="0">
              <a:spAutoFit/>
            </a:bodyPr>
            <a:lstStyle/>
            <a:p>
              <a:pPr algn="ctr"/>
              <a:r>
                <a:rPr lang="en-US" i="1">
                  <a:solidFill>
                    <a:schemeClr val="bg1">
                      <a:lumMod val="50000"/>
                    </a:schemeClr>
                  </a:solidFill>
                </a:rPr>
                <a:t>Recover</a:t>
              </a:r>
            </a:p>
          </p:txBody>
        </p:sp>
        <p:pic>
          <p:nvPicPr>
            <p:cNvPr id="46" name="Picture 45"/>
            <p:cNvPicPr>
              <a:picLocks noChangeAspect="1"/>
            </p:cNvPicPr>
            <p:nvPr/>
          </p:nvPicPr>
          <p:blipFill>
            <a:blip r:embed="rId7">
              <a:duotone>
                <a:schemeClr val="bg2">
                  <a:shade val="45000"/>
                  <a:satMod val="135000"/>
                </a:schemeClr>
                <a:prstClr val="white"/>
              </a:duotone>
            </a:blip>
            <a:stretch>
              <a:fillRect/>
            </a:stretch>
          </p:blipFill>
          <p:spPr>
            <a:xfrm>
              <a:off x="9115890" y="4212461"/>
              <a:ext cx="1979215" cy="1064578"/>
            </a:xfrm>
            <a:prstGeom prst="rect">
              <a:avLst/>
            </a:prstGeom>
          </p:spPr>
        </p:pic>
        <p:sp>
          <p:nvSpPr>
            <p:cNvPr id="47" name="TextBox 46"/>
            <p:cNvSpPr txBox="1"/>
            <p:nvPr/>
          </p:nvSpPr>
          <p:spPr>
            <a:xfrm>
              <a:off x="7324727" y="4911122"/>
              <a:ext cx="1954143" cy="369332"/>
            </a:xfrm>
            <a:prstGeom prst="rect">
              <a:avLst/>
            </a:prstGeom>
            <a:noFill/>
          </p:spPr>
          <p:txBody>
            <a:bodyPr wrap="square" rtlCol="0">
              <a:spAutoFit/>
            </a:bodyPr>
            <a:lstStyle/>
            <a:p>
              <a:pPr algn="ctr"/>
              <a:r>
                <a:rPr lang="en-US" i="1">
                  <a:solidFill>
                    <a:schemeClr val="bg1">
                      <a:lumMod val="50000"/>
                    </a:schemeClr>
                  </a:solidFill>
                </a:rPr>
                <a:t>Debug</a:t>
              </a:r>
            </a:p>
          </p:txBody>
        </p:sp>
        <p:pic>
          <p:nvPicPr>
            <p:cNvPr id="48"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7836369" y="2692740"/>
              <a:ext cx="930857" cy="9308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6"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9269982" y="1596119"/>
            <a:ext cx="837288" cy="8372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4B1C7C5-2666-8046-8255-14990518A48C}"/>
              </a:ext>
            </a:extLst>
          </p:cNvPr>
          <p:cNvSpPr/>
          <p:nvPr/>
        </p:nvSpPr>
        <p:spPr>
          <a:xfrm>
            <a:off x="152679" y="81103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epcc">
            <a:extLst>
              <a:ext uri="{FF2B5EF4-FFF2-40B4-BE49-F238E27FC236}">
                <a16:creationId xmlns:a16="http://schemas.microsoft.com/office/drawing/2014/main" id="{EFAA1FD3-AA43-3142-B61C-FFAE721B9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5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1"/>
            <a:ext cx="10515600" cy="1325563"/>
          </a:xfrm>
        </p:spPr>
        <p:txBody>
          <a:bodyPr>
            <a:normAutofit/>
          </a:bodyPr>
          <a:lstStyle/>
          <a:p>
            <a:pPr algn="ctr"/>
            <a:r>
              <a:rPr lang="en-US" sz="3600" dirty="0">
                <a:solidFill>
                  <a:schemeClr val="accent1">
                    <a:lumMod val="75000"/>
                  </a:schemeClr>
                </a:solidFill>
                <a:latin typeface="Helvetica" charset="0"/>
                <a:ea typeface="Helvetica" charset="0"/>
                <a:cs typeface="Helvetica" charset="0"/>
              </a:rPr>
              <a:t>WORKFLOW MANAGEMENT SYSTEMS</a:t>
            </a:r>
          </a:p>
        </p:txBody>
      </p:sp>
      <p:sp>
        <p:nvSpPr>
          <p:cNvPr id="120" name="Rectangle 119"/>
          <p:cNvSpPr/>
          <p:nvPr/>
        </p:nvSpPr>
        <p:spPr>
          <a:xfrm>
            <a:off x="10965382" y="5311932"/>
            <a:ext cx="1180131" cy="707886"/>
          </a:xfrm>
          <a:prstGeom prst="rect">
            <a:avLst/>
          </a:prstGeom>
        </p:spPr>
        <p:txBody>
          <a:bodyPr wrap="none">
            <a:spAutoFit/>
          </a:bodyPr>
          <a:lstStyle/>
          <a:p>
            <a:pPr algn="ctr"/>
            <a:r>
              <a:rPr lang="en-US" sz="4000" spc="600" dirty="0">
                <a:solidFill>
                  <a:schemeClr val="bg1"/>
                </a:solidFill>
              </a:rPr>
              <a:t>&lt;&lt;&lt;</a:t>
            </a:r>
            <a:endParaRPr lang="en-US" sz="4000" dirty="0">
              <a:solidFill>
                <a:schemeClr val="bg1"/>
              </a:solidFill>
            </a:endParaRPr>
          </a:p>
        </p:txBody>
      </p:sp>
      <p:sp>
        <p:nvSpPr>
          <p:cNvPr id="8" name="TextBox 7"/>
          <p:cNvSpPr txBox="1"/>
          <p:nvPr/>
        </p:nvSpPr>
        <p:spPr>
          <a:xfrm>
            <a:off x="1300031" y="1384120"/>
            <a:ext cx="343822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Taverna</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taverna.incubator.apache.org</a:t>
            </a:r>
            <a:endParaRPr lang="en-US" sz="1400" dirty="0">
              <a:solidFill>
                <a:schemeClr val="tx1">
                  <a:lumMod val="50000"/>
                  <a:lumOff val="50000"/>
                </a:schemeClr>
              </a:solidFill>
              <a:latin typeface="Helvetica" charset="0"/>
              <a:ea typeface="Helvetica" charset="0"/>
              <a:cs typeface="Helvetica" charset="0"/>
            </a:endParaRPr>
          </a:p>
        </p:txBody>
      </p:sp>
      <p:sp>
        <p:nvSpPr>
          <p:cNvPr id="10" name="TextBox 9"/>
          <p:cNvSpPr txBox="1"/>
          <p:nvPr/>
        </p:nvSpPr>
        <p:spPr>
          <a:xfrm>
            <a:off x="1300031" y="2257009"/>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Kepler</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kepler-project.org</a:t>
            </a:r>
            <a:endParaRPr lang="en-US" sz="1400" dirty="0">
              <a:solidFill>
                <a:schemeClr val="tx1">
                  <a:lumMod val="50000"/>
                  <a:lumOff val="50000"/>
                </a:schemeClr>
              </a:solidFill>
              <a:latin typeface="Helvetica" charset="0"/>
              <a:ea typeface="Helvetica" charset="0"/>
              <a:cs typeface="Helvetica" charset="0"/>
            </a:endParaRPr>
          </a:p>
        </p:txBody>
      </p:sp>
      <p:sp>
        <p:nvSpPr>
          <p:cNvPr id="12" name="TextBox 11"/>
          <p:cNvSpPr txBox="1"/>
          <p:nvPr/>
        </p:nvSpPr>
        <p:spPr>
          <a:xfrm>
            <a:off x="1300031" y="3129898"/>
            <a:ext cx="3331346"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Makeflow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ccl.cse.nd.edu</a:t>
            </a:r>
            <a:r>
              <a:rPr lang="en-US" sz="1400" dirty="0">
                <a:solidFill>
                  <a:schemeClr val="tx1">
                    <a:lumMod val="50000"/>
                    <a:lumOff val="50000"/>
                  </a:schemeClr>
                </a:solidFill>
                <a:latin typeface="Helvetica" charset="0"/>
                <a:ea typeface="Helvetica" charset="0"/>
                <a:cs typeface="Helvetica" charset="0"/>
              </a:rPr>
              <a:t>/software/</a:t>
            </a:r>
            <a:r>
              <a:rPr lang="en-US" sz="1400" dirty="0" err="1">
                <a:solidFill>
                  <a:schemeClr val="tx1">
                    <a:lumMod val="50000"/>
                    <a:lumOff val="50000"/>
                  </a:schemeClr>
                </a:solidFill>
                <a:latin typeface="Helvetica" charset="0"/>
                <a:ea typeface="Helvetica" charset="0"/>
                <a:cs typeface="Helvetica" charset="0"/>
              </a:rPr>
              <a:t>makeflow</a:t>
            </a:r>
            <a:endParaRPr lang="en-US" sz="1400" dirty="0">
              <a:solidFill>
                <a:schemeClr val="tx1">
                  <a:lumMod val="50000"/>
                  <a:lumOff val="50000"/>
                </a:schemeClr>
              </a:solidFill>
              <a:latin typeface="Helvetica" charset="0"/>
              <a:ea typeface="Helvetica" charset="0"/>
              <a:cs typeface="Helvetica" charset="0"/>
            </a:endParaRPr>
          </a:p>
        </p:txBody>
      </p:sp>
      <p:sp>
        <p:nvSpPr>
          <p:cNvPr id="14" name="TextBox 13"/>
          <p:cNvSpPr txBox="1"/>
          <p:nvPr/>
        </p:nvSpPr>
        <p:spPr>
          <a:xfrm>
            <a:off x="1300031" y="4002787"/>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dispel4py</a:t>
            </a:r>
          </a:p>
          <a:p>
            <a:r>
              <a:rPr lang="en-US" sz="1400" dirty="0">
                <a:solidFill>
                  <a:schemeClr val="tx1">
                    <a:lumMod val="50000"/>
                    <a:lumOff val="50000"/>
                  </a:schemeClr>
                </a:solidFill>
                <a:latin typeface="Helvetica" charset="0"/>
                <a:ea typeface="Helvetica" charset="0"/>
                <a:cs typeface="Helvetica" charset="0"/>
              </a:rPr>
              <a:t>http://dispel4py.org</a:t>
            </a:r>
          </a:p>
        </p:txBody>
      </p:sp>
      <p:sp>
        <p:nvSpPr>
          <p:cNvPr id="18" name="TextBox 17"/>
          <p:cNvSpPr txBox="1"/>
          <p:nvPr/>
        </p:nvSpPr>
        <p:spPr>
          <a:xfrm>
            <a:off x="1300031" y="4875677"/>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Nextflow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www.nextflow.io</a:t>
            </a:r>
            <a:endParaRPr lang="en-US" sz="1400" dirty="0">
              <a:solidFill>
                <a:schemeClr val="tx1">
                  <a:lumMod val="50000"/>
                  <a:lumOff val="50000"/>
                </a:schemeClr>
              </a:solidFill>
              <a:latin typeface="Helvetica" charset="0"/>
              <a:ea typeface="Helvetica" charset="0"/>
              <a:cs typeface="Helvetica" charset="0"/>
            </a:endParaRPr>
          </a:p>
        </p:txBody>
      </p:sp>
      <p:sp>
        <p:nvSpPr>
          <p:cNvPr id="19" name="TextBox 18"/>
          <p:cNvSpPr txBox="1"/>
          <p:nvPr/>
        </p:nvSpPr>
        <p:spPr>
          <a:xfrm>
            <a:off x="7309036" y="1384120"/>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KNIME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www.knime.org</a:t>
            </a:r>
            <a:endParaRPr lang="en-US" sz="1400" dirty="0">
              <a:solidFill>
                <a:schemeClr val="tx1">
                  <a:lumMod val="50000"/>
                  <a:lumOff val="50000"/>
                </a:schemeClr>
              </a:solidFill>
              <a:latin typeface="Helvetica" charset="0"/>
              <a:ea typeface="Helvetica" charset="0"/>
              <a:cs typeface="Helvetica" charset="0"/>
            </a:endParaRPr>
          </a:p>
        </p:txBody>
      </p:sp>
      <p:sp>
        <p:nvSpPr>
          <p:cNvPr id="20" name="TextBox 19"/>
          <p:cNvSpPr txBox="1"/>
          <p:nvPr/>
        </p:nvSpPr>
        <p:spPr>
          <a:xfrm>
            <a:off x="7309036" y="4142323"/>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Swift</a:t>
            </a:r>
          </a:p>
          <a:p>
            <a:r>
              <a:rPr lang="en-US" sz="1400" dirty="0">
                <a:solidFill>
                  <a:schemeClr val="tx1">
                    <a:lumMod val="50000"/>
                    <a:lumOff val="50000"/>
                  </a:schemeClr>
                </a:solidFill>
                <a:latin typeface="Helvetica" charset="0"/>
                <a:ea typeface="Helvetica" charset="0"/>
                <a:cs typeface="Helvetica" charset="0"/>
              </a:rPr>
              <a:t>http://swift-</a:t>
            </a:r>
            <a:r>
              <a:rPr lang="en-US" sz="1400" dirty="0" err="1">
                <a:solidFill>
                  <a:schemeClr val="tx1">
                    <a:lumMod val="50000"/>
                    <a:lumOff val="50000"/>
                  </a:schemeClr>
                </a:solidFill>
                <a:latin typeface="Helvetica" charset="0"/>
                <a:ea typeface="Helvetica" charset="0"/>
                <a:cs typeface="Helvetica" charset="0"/>
              </a:rPr>
              <a:t>lang.org</a:t>
            </a:r>
            <a:endParaRPr lang="en-US" sz="1400" dirty="0">
              <a:solidFill>
                <a:schemeClr val="tx1">
                  <a:lumMod val="50000"/>
                  <a:lumOff val="50000"/>
                </a:schemeClr>
              </a:solidFill>
              <a:latin typeface="Helvetica" charset="0"/>
              <a:ea typeface="Helvetica" charset="0"/>
              <a:cs typeface="Helvetica" charset="0"/>
            </a:endParaRPr>
          </a:p>
        </p:txBody>
      </p:sp>
      <p:sp>
        <p:nvSpPr>
          <p:cNvPr id="22" name="TextBox 21"/>
          <p:cNvSpPr txBox="1"/>
          <p:nvPr/>
        </p:nvSpPr>
        <p:spPr>
          <a:xfrm>
            <a:off x="7309036" y="2303521"/>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VisTrails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vistrails.org</a:t>
            </a:r>
            <a:endParaRPr lang="en-US" sz="1400" dirty="0">
              <a:solidFill>
                <a:schemeClr val="tx1">
                  <a:lumMod val="50000"/>
                  <a:lumOff val="50000"/>
                </a:schemeClr>
              </a:solidFill>
              <a:latin typeface="Helvetica" charset="0"/>
              <a:ea typeface="Helvetica" charset="0"/>
              <a:cs typeface="Helvetica" charset="0"/>
            </a:endParaRPr>
          </a:p>
        </p:txBody>
      </p:sp>
      <p:sp>
        <p:nvSpPr>
          <p:cNvPr id="25" name="TextBox 24"/>
          <p:cNvSpPr txBox="1"/>
          <p:nvPr/>
        </p:nvSpPr>
        <p:spPr>
          <a:xfrm>
            <a:off x="7309036" y="3222922"/>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FireWorks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pythonhosted.org</a:t>
            </a:r>
            <a:r>
              <a:rPr lang="en-US" sz="1400" dirty="0">
                <a:solidFill>
                  <a:schemeClr val="tx1">
                    <a:lumMod val="50000"/>
                    <a:lumOff val="50000"/>
                  </a:schemeClr>
                </a:solidFill>
                <a:latin typeface="Helvetica" charset="0"/>
                <a:ea typeface="Helvetica" charset="0"/>
                <a:cs typeface="Helvetica" charset="0"/>
              </a:rPr>
              <a:t>/</a:t>
            </a:r>
            <a:r>
              <a:rPr lang="en-US" sz="1400" dirty="0" err="1">
                <a:solidFill>
                  <a:schemeClr val="tx1">
                    <a:lumMod val="50000"/>
                    <a:lumOff val="50000"/>
                  </a:schemeClr>
                </a:solidFill>
                <a:latin typeface="Helvetica" charset="0"/>
                <a:ea typeface="Helvetica" charset="0"/>
                <a:cs typeface="Helvetica" charset="0"/>
              </a:rPr>
              <a:t>FireWorks</a:t>
            </a:r>
            <a:endParaRPr lang="en-US" sz="1400" dirty="0">
              <a:solidFill>
                <a:schemeClr val="tx1">
                  <a:lumMod val="50000"/>
                  <a:lumOff val="50000"/>
                </a:schemeClr>
              </a:solidFill>
              <a:latin typeface="Helvetica" charset="0"/>
              <a:ea typeface="Helvetica" charset="0"/>
              <a:cs typeface="Helvetica" charset="0"/>
            </a:endParaRPr>
          </a:p>
        </p:txBody>
      </p:sp>
      <p:sp>
        <p:nvSpPr>
          <p:cNvPr id="26" name="TextBox 25"/>
          <p:cNvSpPr txBox="1"/>
          <p:nvPr/>
        </p:nvSpPr>
        <p:spPr>
          <a:xfrm>
            <a:off x="7309036" y="5061725"/>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Pegasus</a:t>
            </a: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pegasus.isi.edu</a:t>
            </a:r>
            <a:endParaRPr lang="en-US" sz="1400" dirty="0">
              <a:solidFill>
                <a:schemeClr val="tx1">
                  <a:lumMod val="50000"/>
                  <a:lumOff val="50000"/>
                </a:schemeClr>
              </a:solidFill>
              <a:latin typeface="Helvetica" charset="0"/>
              <a:ea typeface="Helvetica" charset="0"/>
              <a:cs typeface="Helvetica" charset="0"/>
            </a:endParaRPr>
          </a:p>
        </p:txBody>
      </p:sp>
      <p:pic>
        <p:nvPicPr>
          <p:cNvPr id="30" name="Picture 29" descr="pegasus_white_logo.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749800" y="5100077"/>
            <a:ext cx="570906" cy="44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mage result for taverna 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54" y="1408037"/>
            <a:ext cx="618414" cy="57001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mage result for kepler workf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89" y="2268935"/>
            <a:ext cx="617517" cy="61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51" y="3101967"/>
            <a:ext cx="743392" cy="5568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51" y="4034247"/>
            <a:ext cx="786503" cy="465976"/>
          </a:xfrm>
          <a:prstGeom prst="rect">
            <a:avLst/>
          </a:prstGeom>
        </p:spPr>
      </p:pic>
      <p:pic>
        <p:nvPicPr>
          <p:cNvPr id="2062" name="Picture 14" descr="mage result for nextflow workfl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84" y="4916383"/>
            <a:ext cx="415636" cy="415636"/>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mage result for knime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705" y="1393124"/>
            <a:ext cx="490725" cy="490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mage result for vistrail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800" y="2318136"/>
            <a:ext cx="498764" cy="498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mage result for fireworks workflow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73340" b="13982"/>
          <a:stretch/>
        </p:blipFill>
        <p:spPr bwMode="auto">
          <a:xfrm>
            <a:off x="6785168" y="3208957"/>
            <a:ext cx="499575" cy="551150"/>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ttp://swift-lang.org/images/logo_swift.png"/>
          <p:cNvPicPr>
            <a:picLocks noChangeAspect="1" noChangeArrowheads="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19395" y="4199004"/>
            <a:ext cx="983343" cy="391329"/>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epcc">
            <a:extLst>
              <a:ext uri="{FF2B5EF4-FFF2-40B4-BE49-F238E27FC236}">
                <a16:creationId xmlns:a16="http://schemas.microsoft.com/office/drawing/2014/main" id="{064497F2-62BF-1F40-80DD-669A3BC534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562E9DC-C316-FE42-BA1A-7A8E99B99D2A}"/>
              </a:ext>
            </a:extLst>
          </p:cNvPr>
          <p:cNvSpPr/>
          <p:nvPr/>
        </p:nvSpPr>
        <p:spPr>
          <a:xfrm>
            <a:off x="1492168" y="98873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8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7391" y="3556197"/>
            <a:ext cx="3381676" cy="338554"/>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Combining the strengths of </a:t>
            </a:r>
          </a:p>
        </p:txBody>
      </p:sp>
      <p:pic>
        <p:nvPicPr>
          <p:cNvPr id="19"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4137560" y="3293067"/>
            <a:ext cx="535512" cy="2372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560826" flipH="1">
            <a:off x="4192397" y="3939968"/>
            <a:ext cx="568378" cy="20441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754920" y="1949188"/>
            <a:ext cx="9738785" cy="615553"/>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Simplifies the development applications running across multiple heterogeneous</a:t>
            </a:r>
          </a:p>
          <a:p>
            <a:r>
              <a:rPr lang="en-US" dirty="0">
                <a:solidFill>
                  <a:srgbClr val="637E93"/>
                </a:solidFill>
                <a:latin typeface="Ayuthaya" charset="-34"/>
                <a:ea typeface="Ayuthaya" charset="-34"/>
                <a:cs typeface="Ayuthaya" charset="-34"/>
              </a:rPr>
              <a:t> </a:t>
            </a:r>
          </a:p>
        </p:txBody>
      </p:sp>
      <p:sp>
        <p:nvSpPr>
          <p:cNvPr id="23" name="TextBox 22"/>
          <p:cNvSpPr txBox="1"/>
          <p:nvPr/>
        </p:nvSpPr>
        <p:spPr>
          <a:xfrm>
            <a:off x="4774396" y="2940644"/>
            <a:ext cx="2030023" cy="615553"/>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Traditional WMS</a:t>
            </a:r>
          </a:p>
          <a:p>
            <a:pPr lvl="0"/>
            <a:r>
              <a:rPr lang="en-US" b="1" u="sng" dirty="0">
                <a:solidFill>
                  <a:srgbClr val="1F4E79"/>
                </a:solidFill>
                <a:latin typeface="Ayuthaya" charset="-34"/>
                <a:ea typeface="Ayuthaya" charset="-34"/>
                <a:cs typeface="Ayuthaya" charset="-34"/>
              </a:rPr>
              <a:t>Pegasus</a:t>
            </a:r>
          </a:p>
        </p:txBody>
      </p:sp>
      <p:sp>
        <p:nvSpPr>
          <p:cNvPr id="25" name="TextBox 24"/>
          <p:cNvSpPr txBox="1"/>
          <p:nvPr/>
        </p:nvSpPr>
        <p:spPr>
          <a:xfrm>
            <a:off x="4774396" y="3894751"/>
            <a:ext cx="6130674" cy="615553"/>
          </a:xfrm>
          <a:prstGeom prst="rect">
            <a:avLst/>
          </a:prstGeom>
          <a:noFill/>
        </p:spPr>
        <p:txBody>
          <a:bodyPr wrap="square" rtlCol="0">
            <a:spAutoFit/>
          </a:bodyPr>
          <a:lstStyle/>
          <a:p>
            <a:pPr lvl="0"/>
            <a:r>
              <a:rPr lang="en-US" sz="1600" dirty="0">
                <a:solidFill>
                  <a:srgbClr val="637E93"/>
                </a:solidFill>
                <a:latin typeface="Ayuthaya" charset="-34"/>
                <a:ea typeface="Ayuthaya" charset="-34"/>
                <a:cs typeface="Ayuthaya" charset="-34"/>
              </a:rPr>
              <a:t>New stream-based data-flow systems </a:t>
            </a:r>
          </a:p>
          <a:p>
            <a:pPr lvl="0"/>
            <a:r>
              <a:rPr lang="en-US" u="sng" dirty="0">
                <a:solidFill>
                  <a:srgbClr val="1F4E79"/>
                </a:solidFill>
                <a:latin typeface="Ayuthaya" charset="-34"/>
                <a:ea typeface="Ayuthaya" charset="-34"/>
                <a:cs typeface="Ayuthaya" charset="-34"/>
              </a:rPr>
              <a:t>dispel4py</a:t>
            </a:r>
          </a:p>
        </p:txBody>
      </p:sp>
      <p:sp>
        <p:nvSpPr>
          <p:cNvPr id="28" name="TextBox 27"/>
          <p:cNvSpPr txBox="1"/>
          <p:nvPr/>
        </p:nvSpPr>
        <p:spPr>
          <a:xfrm>
            <a:off x="859801" y="2976760"/>
            <a:ext cx="955872" cy="335757"/>
          </a:xfrm>
          <a:prstGeom prst="rect">
            <a:avLst/>
          </a:prstGeom>
          <a:noFill/>
        </p:spPr>
        <p:txBody>
          <a:bodyPr wrap="none" rtlCol="0">
            <a:spAutoFit/>
          </a:bodyPr>
          <a:lstStyle/>
          <a:p>
            <a:r>
              <a:rPr lang="en-US" b="1" i="1" dirty="0">
                <a:solidFill>
                  <a:schemeClr val="accent1">
                    <a:lumMod val="75000"/>
                  </a:schemeClr>
                </a:solidFill>
                <a:latin typeface="Ayuthaya" charset="-34"/>
                <a:ea typeface="Ayuthaya" charset="-34"/>
                <a:cs typeface="Ayuthaya" charset="-34"/>
              </a:rPr>
              <a:t>How ?</a:t>
            </a: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Framework</a:t>
            </a:r>
          </a:p>
        </p:txBody>
      </p:sp>
      <p:sp>
        <p:nvSpPr>
          <p:cNvPr id="35" name="TextBox 34"/>
          <p:cNvSpPr txBox="1"/>
          <p:nvPr/>
        </p:nvSpPr>
        <p:spPr>
          <a:xfrm>
            <a:off x="746301" y="1236295"/>
            <a:ext cx="6704335" cy="584776"/>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Easy to understood, </a:t>
            </a:r>
            <a:r>
              <a:rPr lang="en-US" sz="1600" dirty="0">
                <a:solidFill>
                  <a:srgbClr val="637E93"/>
                </a:solidFill>
                <a:latin typeface="Ayuthaya" charset="-34"/>
                <a:ea typeface="Ayuthaya" charset="-34"/>
                <a:cs typeface="Ayuthaya" charset="-34"/>
                <a:sym typeface="Wingdings"/>
              </a:rPr>
              <a:t>platform-independent, open-source</a:t>
            </a:r>
            <a:endParaRPr lang="en-US" sz="1600" dirty="0">
              <a:solidFill>
                <a:srgbClr val="637E93"/>
              </a:solidFill>
              <a:latin typeface="Ayuthaya" charset="-34"/>
              <a:ea typeface="Ayuthaya" charset="-34"/>
              <a:cs typeface="Ayuthaya" charset="-34"/>
            </a:endParaRPr>
          </a:p>
          <a:p>
            <a:pPr lvl="0"/>
            <a:r>
              <a:rPr lang="en-US" sz="1600" dirty="0">
                <a:solidFill>
                  <a:srgbClr val="637E93"/>
                </a:solidFill>
                <a:latin typeface="Ayuthaya" charset="-34"/>
                <a:ea typeface="Ayuthaya" charset="-34"/>
                <a:cs typeface="Ayuthaya" charset="-34"/>
              </a:rPr>
              <a:t> </a:t>
            </a:r>
          </a:p>
        </p:txBody>
      </p:sp>
      <p:sp>
        <p:nvSpPr>
          <p:cNvPr id="12" name="TextBox 11"/>
          <p:cNvSpPr txBox="1"/>
          <p:nvPr/>
        </p:nvSpPr>
        <p:spPr>
          <a:xfrm>
            <a:off x="8302237" y="2906831"/>
            <a:ext cx="3161630" cy="830997"/>
          </a:xfrm>
          <a:prstGeom prst="rect">
            <a:avLst/>
          </a:prstGeom>
          <a:noFill/>
        </p:spPr>
        <p:txBody>
          <a:bodyPr wrap="none" rtlCol="0">
            <a:spAutoFit/>
          </a:bodyPr>
          <a:lstStyle/>
          <a:p>
            <a:r>
              <a:rPr lang="en-US" sz="1600" i="1" dirty="0">
                <a:solidFill>
                  <a:srgbClr val="7F7F7F"/>
                </a:solidFill>
              </a:rPr>
              <a:t>Ewa Deelman, ISI-USC,US</a:t>
            </a:r>
          </a:p>
          <a:p>
            <a:r>
              <a:rPr lang="en-US" sz="1600" i="1" dirty="0">
                <a:solidFill>
                  <a:srgbClr val="7F7F7F"/>
                </a:solidFill>
              </a:rPr>
              <a:t>Rafael Ferreira da Silva, ISI-USC, US</a:t>
            </a:r>
          </a:p>
          <a:p>
            <a:pPr lvl="0"/>
            <a:r>
              <a:rPr lang="en-US" sz="1600" i="1" dirty="0">
                <a:solidFill>
                  <a:srgbClr val="7F7F7F"/>
                </a:solidFill>
                <a:latin typeface="Ayuthaya" charset="-34"/>
                <a:ea typeface="Ayuthaya" charset="-34"/>
                <a:cs typeface="Ayuthaya" charset="-34"/>
              </a:rPr>
              <a:t> </a:t>
            </a:r>
          </a:p>
        </p:txBody>
      </p:sp>
      <p:sp>
        <p:nvSpPr>
          <p:cNvPr id="13" name="TextBox 12"/>
          <p:cNvSpPr txBox="1"/>
          <p:nvPr/>
        </p:nvSpPr>
        <p:spPr>
          <a:xfrm>
            <a:off x="8302237" y="4270547"/>
            <a:ext cx="3507979" cy="1077218"/>
          </a:xfrm>
          <a:prstGeom prst="rect">
            <a:avLst/>
          </a:prstGeom>
          <a:noFill/>
        </p:spPr>
        <p:txBody>
          <a:bodyPr wrap="none" rtlCol="0">
            <a:spAutoFit/>
          </a:bodyPr>
          <a:lstStyle/>
          <a:p>
            <a:r>
              <a:rPr lang="en-US" sz="1600" i="1" dirty="0">
                <a:solidFill>
                  <a:srgbClr val="7F7F7F"/>
                </a:solidFill>
              </a:rPr>
              <a:t>Rosa Filgueira, BGS-NERC, UK</a:t>
            </a:r>
          </a:p>
          <a:p>
            <a:r>
              <a:rPr lang="en-US" sz="1600" i="1" dirty="0" err="1">
                <a:solidFill>
                  <a:srgbClr val="7F7F7F"/>
                </a:solidFill>
              </a:rPr>
              <a:t>Amrey</a:t>
            </a:r>
            <a:r>
              <a:rPr lang="en-US" sz="1600" i="1" dirty="0">
                <a:solidFill>
                  <a:srgbClr val="7F7F7F"/>
                </a:solidFill>
              </a:rPr>
              <a:t> Krause, EPCC-</a:t>
            </a:r>
            <a:r>
              <a:rPr lang="en-US" sz="1600" i="1" dirty="0" err="1">
                <a:solidFill>
                  <a:srgbClr val="7F7F7F"/>
                </a:solidFill>
              </a:rPr>
              <a:t>UoE</a:t>
            </a:r>
            <a:r>
              <a:rPr lang="en-US" sz="1600" i="1" dirty="0">
                <a:solidFill>
                  <a:srgbClr val="7F7F7F"/>
                </a:solidFill>
              </a:rPr>
              <a:t>, UK </a:t>
            </a:r>
          </a:p>
          <a:p>
            <a:r>
              <a:rPr lang="en-US" sz="1600" i="1" dirty="0">
                <a:solidFill>
                  <a:srgbClr val="7F7F7F"/>
                </a:solidFill>
              </a:rPr>
              <a:t>Malcolm Atkinson, Informatics-</a:t>
            </a:r>
            <a:r>
              <a:rPr lang="en-US" sz="1600" i="1" dirty="0" err="1">
                <a:solidFill>
                  <a:srgbClr val="7F7F7F"/>
                </a:solidFill>
              </a:rPr>
              <a:t>UoE</a:t>
            </a:r>
            <a:r>
              <a:rPr lang="en-US" sz="1600" i="1" dirty="0">
                <a:solidFill>
                  <a:srgbClr val="7F7F7F"/>
                </a:solidFill>
              </a:rPr>
              <a:t>, UK</a:t>
            </a:r>
          </a:p>
          <a:p>
            <a:pPr lvl="0"/>
            <a:r>
              <a:rPr lang="en-US" sz="1600" i="1" dirty="0">
                <a:solidFill>
                  <a:srgbClr val="7F7F7F"/>
                </a:solidFill>
                <a:latin typeface="Ayuthaya" charset="-34"/>
                <a:ea typeface="Ayuthaya" charset="-34"/>
                <a:cs typeface="Ayuthaya" charset="-34"/>
              </a:rPr>
              <a:t> </a:t>
            </a:r>
          </a:p>
        </p:txBody>
      </p:sp>
      <p:pic>
        <p:nvPicPr>
          <p:cNvPr id="14" name="Picture 2" descr="Image result for epcc">
            <a:extLst>
              <a:ext uri="{FF2B5EF4-FFF2-40B4-BE49-F238E27FC236}">
                <a16:creationId xmlns:a16="http://schemas.microsoft.com/office/drawing/2014/main" id="{C27EB1A7-DB46-FC4A-BFB7-0BACF3A5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306B532-B557-2C4D-82E2-4A6EB7332CA6}"/>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4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a:t>
            </a:r>
          </a:p>
        </p:txBody>
      </p:sp>
      <p:pic>
        <p:nvPicPr>
          <p:cNvPr id="65" name="Picture 6" descr="http://www.clker.com/cliparts/l/W/C/G/x/1/blue-gear-wheel-hi.png"/>
          <p:cNvPicPr>
            <a:picLocks noChangeAspect="1" noChangeArrowheads="1"/>
          </p:cNvPicPr>
          <p:nvPr/>
        </p:nvPicPr>
        <p:blipFill>
          <a:blip r:embed="rId3">
            <a:alphaModFix/>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D9A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797500" y="2108937"/>
            <a:ext cx="2128406" cy="2128406"/>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0" y="1658042"/>
            <a:ext cx="3712563" cy="784830"/>
          </a:xfrm>
          <a:prstGeom prst="rect">
            <a:avLst/>
          </a:prstGeom>
          <a:noFill/>
        </p:spPr>
        <p:txBody>
          <a:bodyPr wrap="square" rtlCol="0">
            <a:spAutoFit/>
          </a:bodyPr>
          <a:lstStyle/>
          <a:p>
            <a:pPr algn="r"/>
            <a:r>
              <a:rPr lang="en-US" sz="1500" dirty="0">
                <a:solidFill>
                  <a:schemeClr val="accent4">
                    <a:lumMod val="75000"/>
                  </a:schemeClr>
                </a:solidFill>
              </a:rPr>
              <a:t>Automates pipeline executions</a:t>
            </a:r>
          </a:p>
          <a:p>
            <a:pPr algn="r"/>
            <a:r>
              <a:rPr lang="en-US" sz="1500" b="1" dirty="0">
                <a:solidFill>
                  <a:schemeClr val="accent4">
                    <a:lumMod val="75000"/>
                  </a:schemeClr>
                </a:solidFill>
              </a:rPr>
              <a:t>Concurrent, distributed computations</a:t>
            </a:r>
          </a:p>
          <a:p>
            <a:pPr algn="r"/>
            <a:r>
              <a:rPr lang="en-US" sz="1500" b="1" dirty="0">
                <a:solidFill>
                  <a:schemeClr val="accent4">
                    <a:lumMod val="75000"/>
                  </a:schemeClr>
                </a:solidFill>
              </a:rPr>
              <a:t>Stream-based model</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703285" y="1286231"/>
            <a:ext cx="2891141" cy="369332"/>
          </a:xfrm>
          <a:prstGeom prst="rect">
            <a:avLst/>
          </a:prstGeom>
          <a:noFill/>
        </p:spPr>
        <p:txBody>
          <a:bodyPr wrap="square" rtlCol="0">
            <a:spAutoFit/>
          </a:bodyPr>
          <a:lstStyle/>
          <a:p>
            <a:r>
              <a:rPr lang="en-US" i="1" dirty="0">
                <a:solidFill>
                  <a:schemeClr val="tx2">
                    <a:lumMod val="75000"/>
                  </a:schemeClr>
                </a:solidFill>
              </a:rPr>
              <a:t>Workflow Composition</a:t>
            </a:r>
          </a:p>
        </p:txBody>
      </p:sp>
      <p:sp>
        <p:nvSpPr>
          <p:cNvPr id="91" name="TextBox 90"/>
          <p:cNvSpPr txBox="1"/>
          <p:nvPr/>
        </p:nvSpPr>
        <p:spPr>
          <a:xfrm>
            <a:off x="7703285" y="1743882"/>
            <a:ext cx="4130205" cy="784830"/>
          </a:xfrm>
          <a:prstGeom prst="rect">
            <a:avLst/>
          </a:prstGeom>
          <a:noFill/>
        </p:spPr>
        <p:txBody>
          <a:bodyPr wrap="square" rtlCol="0">
            <a:spAutoFit/>
          </a:bodyPr>
          <a:lstStyle/>
          <a:p>
            <a:r>
              <a:rPr lang="en-US" sz="1500" dirty="0">
                <a:solidFill>
                  <a:schemeClr val="accent4">
                    <a:lumMod val="75000"/>
                  </a:schemeClr>
                </a:solidFill>
              </a:rPr>
              <a:t>Python  Library</a:t>
            </a:r>
          </a:p>
          <a:p>
            <a:r>
              <a:rPr lang="en-US" sz="1500" dirty="0">
                <a:solidFill>
                  <a:schemeClr val="accent4">
                    <a:lumMod val="75000"/>
                  </a:schemeClr>
                </a:solidFill>
              </a:rPr>
              <a:t>Groupings </a:t>
            </a:r>
          </a:p>
          <a:p>
            <a:r>
              <a:rPr lang="en-US" sz="1500" dirty="0" err="1">
                <a:solidFill>
                  <a:schemeClr val="accent4">
                    <a:lumMod val="75000"/>
                  </a:schemeClr>
                </a:solidFill>
              </a:rPr>
              <a:t>Jupyter</a:t>
            </a:r>
            <a:endParaRPr lang="en-US" sz="1500" dirty="0">
              <a:solidFill>
                <a:schemeClr val="accent4">
                  <a:lumMod val="75000"/>
                </a:schemeClr>
              </a:solidFill>
            </a:endParaRP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b="1" dirty="0">
                <a:solidFill>
                  <a:schemeClr val="accent4">
                    <a:lumMod val="75000"/>
                  </a:schemeClr>
                </a:solidFill>
              </a:rPr>
              <a:t>Multiple streams </a:t>
            </a:r>
          </a:p>
          <a:p>
            <a:r>
              <a:rPr lang="en-US" sz="1500" dirty="0">
                <a:solidFill>
                  <a:schemeClr val="accent4">
                    <a:lumMod val="75000"/>
                  </a:schemeClr>
                </a:solidFill>
              </a:rPr>
              <a:t>Avoids I/O operations</a:t>
            </a:r>
          </a:p>
        </p:txBody>
      </p:sp>
      <p:grpSp>
        <p:nvGrpSpPr>
          <p:cNvPr id="99" name="Group 98"/>
          <p:cNvGrpSpPr/>
          <p:nvPr/>
        </p:nvGrpSpPr>
        <p:grpSpPr>
          <a:xfrm>
            <a:off x="3584343" y="3913236"/>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2"/>
          </p:cNvCxnSpPr>
          <p:nvPr/>
        </p:nvCxnSpPr>
        <p:spPr>
          <a:xfrm flipV="1">
            <a:off x="3844509" y="3173140"/>
            <a:ext cx="952991" cy="784733"/>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0825" y="3880970"/>
            <a:ext cx="2256807" cy="369332"/>
          </a:xfrm>
          <a:prstGeom prst="rect">
            <a:avLst/>
          </a:prstGeom>
          <a:noFill/>
        </p:spPr>
        <p:txBody>
          <a:bodyPr wrap="square" rtlCol="0">
            <a:spAutoFit/>
          </a:bodyPr>
          <a:lstStyle/>
          <a:p>
            <a:pPr algn="r"/>
            <a:r>
              <a:rPr lang="en-US" i="1" dirty="0">
                <a:solidFill>
                  <a:schemeClr val="tx2">
                    <a:lumMod val="75000"/>
                  </a:schemeClr>
                </a:solidFill>
              </a:rPr>
              <a:t>Mapping</a:t>
            </a:r>
          </a:p>
        </p:txBody>
      </p:sp>
      <p:sp>
        <p:nvSpPr>
          <p:cNvPr id="106" name="TextBox 105"/>
          <p:cNvSpPr txBox="1"/>
          <p:nvPr/>
        </p:nvSpPr>
        <p:spPr>
          <a:xfrm>
            <a:off x="-121887" y="4164518"/>
            <a:ext cx="3694870" cy="1246495"/>
          </a:xfrm>
          <a:prstGeom prst="rect">
            <a:avLst/>
          </a:prstGeom>
          <a:noFill/>
        </p:spPr>
        <p:txBody>
          <a:bodyPr wrap="square" rtlCol="0">
            <a:spAutoFit/>
          </a:bodyPr>
          <a:lstStyle/>
          <a:p>
            <a:pPr algn="r"/>
            <a:r>
              <a:rPr lang="en-US" sz="1500" dirty="0">
                <a:solidFill>
                  <a:schemeClr val="accent4">
                    <a:lumMod val="75000"/>
                  </a:schemeClr>
                </a:solidFill>
              </a:rPr>
              <a:t>Sequential</a:t>
            </a:r>
          </a:p>
          <a:p>
            <a:pPr algn="r"/>
            <a:r>
              <a:rPr lang="en-US" sz="1500" dirty="0">
                <a:solidFill>
                  <a:schemeClr val="accent4">
                    <a:lumMod val="75000"/>
                  </a:schemeClr>
                </a:solidFill>
              </a:rPr>
              <a:t>Multiprocessing </a:t>
            </a:r>
          </a:p>
          <a:p>
            <a:pPr algn="r"/>
            <a:r>
              <a:rPr lang="en-US" sz="1500" dirty="0">
                <a:solidFill>
                  <a:schemeClr val="accent4">
                    <a:lumMod val="75000"/>
                  </a:schemeClr>
                </a:solidFill>
              </a:rPr>
              <a:t>MPI</a:t>
            </a:r>
          </a:p>
          <a:p>
            <a:pPr algn="r"/>
            <a:r>
              <a:rPr lang="en-US" sz="1500" dirty="0">
                <a:solidFill>
                  <a:schemeClr val="accent4">
                    <a:lumMod val="75000"/>
                  </a:schemeClr>
                </a:solidFill>
              </a:rPr>
              <a:t>Apache Storm</a:t>
            </a:r>
          </a:p>
          <a:p>
            <a:pPr algn="r"/>
            <a:r>
              <a:rPr lang="en-US" sz="1500" dirty="0">
                <a:solidFill>
                  <a:schemeClr val="accent4">
                    <a:lumMod val="75000"/>
                  </a:schemeClr>
                </a:solidFill>
              </a:rPr>
              <a:t>Apache Spark (Prototype)</a:t>
            </a:r>
          </a:p>
        </p:txBody>
      </p:sp>
      <p:pic>
        <p:nvPicPr>
          <p:cNvPr id="36" name="Picture 4" descr="https://avatars3.githubusercontent.com/u/11058882?v=3&amp;s=200"/>
          <p:cNvPicPr>
            <a:picLocks noChangeAspect="1" noChangeArrowheads="1"/>
          </p:cNvPicPr>
          <p:nvPr/>
        </p:nvPicPr>
        <p:blipFill>
          <a:blip r:embed="rId4">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5301903" y="2521176"/>
            <a:ext cx="1154168" cy="1154168"/>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0067607" y="385323"/>
            <a:ext cx="2098705" cy="1185333"/>
          </a:xfrm>
          <a:prstGeom prst="rect">
            <a:avLst/>
          </a:prstGeom>
        </p:spPr>
      </p:pic>
      <p:sp>
        <p:nvSpPr>
          <p:cNvPr id="39" name="TextBox 38"/>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40" name="Picture 39"/>
          <p:cNvPicPr>
            <a:picLocks noChangeAspect="1"/>
          </p:cNvPicPr>
          <p:nvPr/>
        </p:nvPicPr>
        <p:blipFill>
          <a:blip r:embed="rId6"/>
          <a:stretch>
            <a:fillRect/>
          </a:stretch>
        </p:blipFill>
        <p:spPr>
          <a:xfrm>
            <a:off x="11076970" y="4993098"/>
            <a:ext cx="881973" cy="881973"/>
          </a:xfrm>
          <a:prstGeom prst="rect">
            <a:avLst/>
          </a:prstGeom>
        </p:spPr>
      </p:pic>
      <p:sp>
        <p:nvSpPr>
          <p:cNvPr id="41" name="TextBox 40"/>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sp>
        <p:nvSpPr>
          <p:cNvPr id="42" name="TextBox 41"/>
          <p:cNvSpPr txBox="1"/>
          <p:nvPr/>
        </p:nvSpPr>
        <p:spPr>
          <a:xfrm>
            <a:off x="1398806"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parallelization/mappings, concurrent &amp; stream-based</a:t>
            </a:r>
          </a:p>
        </p:txBody>
      </p:sp>
      <p:sp>
        <p:nvSpPr>
          <p:cNvPr id="37" name="TextBox 36"/>
          <p:cNvSpPr txBox="1"/>
          <p:nvPr/>
        </p:nvSpPr>
        <p:spPr>
          <a:xfrm>
            <a:off x="8126314" y="3475312"/>
            <a:ext cx="3846332" cy="646331"/>
          </a:xfrm>
          <a:prstGeom prst="rect">
            <a:avLst/>
          </a:prstGeom>
          <a:noFill/>
        </p:spPr>
        <p:txBody>
          <a:bodyPr wrap="square" rtlCol="0">
            <a:spAutoFit/>
          </a:bodyPr>
          <a:lstStyle/>
          <a:p>
            <a:r>
              <a:rPr lang="en-US" b="1" i="1" u="sng" dirty="0">
                <a:solidFill>
                  <a:schemeClr val="tx2">
                    <a:lumMod val="75000"/>
                  </a:schemeClr>
                </a:solidFill>
              </a:rPr>
              <a:t>High-level stream-based data pipeline</a:t>
            </a:r>
          </a:p>
          <a:p>
            <a:r>
              <a:rPr lang="en-US" b="1" i="1" dirty="0">
                <a:solidFill>
                  <a:schemeClr val="tx2">
                    <a:lumMod val="75000"/>
                  </a:schemeClr>
                </a:solidFill>
              </a:rPr>
              <a:t>~ Apache Beam</a:t>
            </a:r>
          </a:p>
        </p:txBody>
      </p:sp>
      <p:pic>
        <p:nvPicPr>
          <p:cNvPr id="3" name="Picture 2" descr="Screen Shot 2017-04-03 at 13.12.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8000" y="1624160"/>
            <a:ext cx="2794000" cy="1548980"/>
          </a:xfrm>
          <a:prstGeom prst="rect">
            <a:avLst/>
          </a:prstGeom>
        </p:spPr>
      </p:pic>
      <p:pic>
        <p:nvPicPr>
          <p:cNvPr id="43" name="Picture 2" descr="Image result for epcc">
            <a:extLst>
              <a:ext uri="{FF2B5EF4-FFF2-40B4-BE49-F238E27FC236}">
                <a16:creationId xmlns:a16="http://schemas.microsoft.com/office/drawing/2014/main" id="{8E13831F-FB6A-4244-B701-7FCB9419E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9D5225E-3CDC-BD48-A0BA-F6DC938B3693}"/>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08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18714</TotalTime>
  <Words>2682</Words>
  <Application>Microsoft Macintosh PowerPoint</Application>
  <PresentationFormat>Widescreen</PresentationFormat>
  <Paragraphs>617</Paragraphs>
  <Slides>40</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Arial Rounded MT Bold</vt:lpstr>
      <vt:lpstr>Avenir Book</vt:lpstr>
      <vt:lpstr>Ayuthaya</vt:lpstr>
      <vt:lpstr>Calibri</vt:lpstr>
      <vt:lpstr>Calibri Light</vt:lpstr>
      <vt:lpstr>Courier</vt:lpstr>
      <vt:lpstr>Courier New</vt:lpstr>
      <vt:lpstr>Gill Sans Light</vt:lpstr>
      <vt:lpstr>Helvetica</vt:lpstr>
      <vt:lpstr>Wingdings</vt:lpstr>
      <vt:lpstr>Wingdings 2</vt:lpstr>
      <vt:lpstr>Office Theme</vt:lpstr>
      <vt:lpstr>PowerPoint Presentation</vt:lpstr>
      <vt:lpstr>PowerPoint Presentation</vt:lpstr>
      <vt:lpstr>PowerPoint Presentation</vt:lpstr>
      <vt:lpstr>Data analytic frameworks and Computing environments  </vt:lpstr>
      <vt:lpstr> Delivering easy-to-use frameworks to empower data-driven research  </vt:lpstr>
      <vt:lpstr>PowerPoint Presentation</vt:lpstr>
      <vt:lpstr>WORKFLOW MANAGEMENT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dispel4py Performance Evaluations</vt:lpstr>
      <vt:lpstr>dispel4py Performance Evaluations</vt:lpstr>
      <vt:lpstr>PowerPoint Presentation</vt:lpstr>
      <vt:lpstr>Rapid Ground Motion Assessment (RA) - EPOS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Rapid Ground Motion Assessment (RA) - EPOS</vt:lpstr>
      <vt:lpstr>Rapid Ground Motion Assessment (RA) - EPOS</vt:lpstr>
      <vt:lpstr>Rapid Ground Motion Assessment (RA) - EPOS</vt:lpstr>
      <vt:lpstr>PowerPoint Presentation</vt:lpstr>
      <vt:lpstr>Extra Slides</vt:lpstr>
      <vt:lpstr>PowerPoint Presentation</vt:lpstr>
      <vt:lpstr>dispelp4y basic concepts– Example of a PE</vt:lpstr>
      <vt:lpstr>dispel4py  advance concepts –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Microsoft Office User</cp:lastModifiedBy>
  <cp:revision>680</cp:revision>
  <cp:lastPrinted>2019-02-20T01:10:42Z</cp:lastPrinted>
  <dcterms:created xsi:type="dcterms:W3CDTF">2015-10-23T05:38:57Z</dcterms:created>
  <dcterms:modified xsi:type="dcterms:W3CDTF">2019-02-20T01:12:32Z</dcterms:modified>
</cp:coreProperties>
</file>